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72" r:id="rId6"/>
  </p:sldMasterIdLst>
  <p:notesMasterIdLst>
    <p:notesMasterId r:id="rId24"/>
  </p:notesMasterIdLst>
  <p:sldIdLst>
    <p:sldId id="263" r:id="rId7"/>
    <p:sldId id="277" r:id="rId8"/>
    <p:sldId id="256" r:id="rId9"/>
    <p:sldId id="257" r:id="rId10"/>
    <p:sldId id="258" r:id="rId11"/>
    <p:sldId id="259" r:id="rId12"/>
    <p:sldId id="260" r:id="rId13"/>
    <p:sldId id="282" r:id="rId14"/>
    <p:sldId id="278" r:id="rId15"/>
    <p:sldId id="279" r:id="rId16"/>
    <p:sldId id="266" r:id="rId17"/>
    <p:sldId id="280" r:id="rId18"/>
    <p:sldId id="265" r:id="rId19"/>
    <p:sldId id="261" r:id="rId20"/>
    <p:sldId id="281" r:id="rId21"/>
    <p:sldId id="262" r:id="rId22"/>
    <p:sldId id="264" r:id="rId23"/>
  </p:sldIdLst>
  <p:sldSz cx="18288000" cy="10287000"/>
  <p:notesSz cx="6858000" cy="9144000"/>
  <p:embeddedFontLst>
    <p:embeddedFont>
      <p:font typeface="Abadi Extra Light" panose="020B0204020104020204" pitchFamily="34" charset="0"/>
      <p:regular r:id="rId25"/>
    </p:embeddedFont>
    <p:embeddedFont>
      <p:font typeface="Bahnschrift SemiBold" panose="020B0502040204020203" pitchFamily="34" charset="0"/>
      <p:bold r:id="rId26"/>
    </p:embeddedFont>
    <p:embeddedFont>
      <p:font typeface="Cambria" panose="02040503050406030204" pitchFamily="18" charset="0"/>
      <p:regular r:id="rId27"/>
      <p:bold r:id="rId28"/>
      <p:italic r:id="rId29"/>
      <p:boldItalic r:id="rId30"/>
    </p:embeddedFont>
    <p:embeddedFont>
      <p:font typeface="Futura 1" panose="020B0604020202020204" charset="0"/>
      <p:regular r:id="rId31"/>
    </p:embeddedFont>
    <p:embeddedFont>
      <p:font typeface="Futura 2" panose="020B0604020202020204" charset="0"/>
      <p:regular r:id="rId32"/>
    </p:embeddedFont>
    <p:embeddedFont>
      <p:font typeface="Raleway" pitchFamily="2"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90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font" Target="fonts/font10.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3B721-450B-4361-902A-B73F502D86DC}" type="datetimeFigureOut">
              <a:rPr lang="en-US" smtClean="0"/>
              <a:t>8/7/2024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DA013F-83AD-4893-BC9A-BF8B00E23E63}" type="slidenum">
              <a:rPr lang="en-US" smtClean="0"/>
              <a:t>‹#›</a:t>
            </a:fld>
            <a:endParaRPr lang="en-US"/>
          </a:p>
        </p:txBody>
      </p:sp>
    </p:spTree>
    <p:extLst>
      <p:ext uri="{BB962C8B-B14F-4D97-AF65-F5344CB8AC3E}">
        <p14:creationId xmlns:p14="http://schemas.microsoft.com/office/powerpoint/2010/main" val="396614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And one quick note about the organization I work for, the Conservation Center is a regional conservation lab and preservation services facility. </a:t>
            </a:r>
            <a:r>
              <a:rPr lang="en-US" sz="1100" b="0" i="0" dirty="0">
                <a:solidFill>
                  <a:srgbClr val="403F42"/>
                </a:solidFill>
                <a:effectLst/>
                <a:latin typeface="Calibri" panose="020F0502020204030204" pitchFamily="34" charset="0"/>
                <a:cs typeface="Calibri" panose="020F0502020204030204" pitchFamily="34" charset="0"/>
              </a:rPr>
              <a:t>We are</a:t>
            </a:r>
            <a:r>
              <a:rPr lang="en-US" sz="1100" dirty="0">
                <a:effectLst/>
                <a:latin typeface="Calibri" panose="020F0502020204030204" pitchFamily="34" charset="0"/>
                <a:ea typeface="Calibri" panose="020F0502020204030204" pitchFamily="34" charset="0"/>
                <a:cs typeface="Calibri" panose="020F0502020204030204" pitchFamily="34" charset="0"/>
              </a:rPr>
              <a:t> based in Philadelphia, but we work with organizations and clients all across the country. </a:t>
            </a:r>
            <a:r>
              <a:rPr lang="en-US" b="0" i="0" dirty="0">
                <a:solidFill>
                  <a:srgbClr val="403F42"/>
                </a:solidFill>
                <a:effectLst/>
                <a:latin typeface="Arial" panose="020B0604020202020204" pitchFamily="34" charset="0"/>
              </a:rPr>
              <a:t>Our conservators treat paper-based objects like books, photographs, documents, artwork on paper, and more. Our preservation services staff work in the field, providing education programs and helping institutions plan for the future of their collections.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03F4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3F42"/>
                </a:solidFill>
                <a:effectLst/>
                <a:latin typeface="Arial" panose="020B0604020202020204" pitchFamily="34" charset="0"/>
              </a:rPr>
              <a:t>As a preventive conservator, I work with both the conservation department and the preservation department to support preventive conservation projects and teaching. CCAHA also offers a wide range of digitization services, as well as fundraising assistance, housing and framing, and more.</a:t>
            </a:r>
            <a:r>
              <a:rPr lang="en-US" sz="1100" b="0" i="0" dirty="0">
                <a:solidFill>
                  <a:srgbClr val="403F42"/>
                </a:solidFill>
                <a:effectLst/>
                <a:latin typeface="Calibri" panose="020F0502020204030204" pitchFamily="34" charset="0"/>
                <a:cs typeface="Calibri" panose="020F0502020204030204" pitchFamily="34" charset="0"/>
              </a:rPr>
              <a:t> </a:t>
            </a:r>
            <a:r>
              <a:rPr lang="en-US" sz="1100" dirty="0">
                <a:effectLst/>
                <a:latin typeface="Calibri" panose="020F0502020204030204" pitchFamily="34" charset="0"/>
                <a:ea typeface="Calibri" panose="020F0502020204030204" pitchFamily="34" charset="0"/>
                <a:cs typeface="Calibri" panose="020F0502020204030204" pitchFamily="34" charset="0"/>
              </a:rPr>
              <a:t>You can learn more about us and what we do at our website, ccaha.org.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316E9F8-346A-4F70-8506-AE617A29D7CA}"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08354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AD949-CB26-234A-558A-9604274AEC7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DD73127-D92E-D1E7-DE9F-5A8BB47B325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912F0AF-7DE9-5B81-BD99-88745FBB1390}"/>
              </a:ext>
            </a:extLst>
          </p:cNvPr>
          <p:cNvSpPr>
            <a:spLocks noGrp="1"/>
          </p:cNvSpPr>
          <p:nvPr>
            <p:ph type="dt" sz="half" idx="10"/>
          </p:nvPr>
        </p:nvSpPr>
        <p:spPr/>
        <p:txBody>
          <a:bodyPr/>
          <a:lstStyle/>
          <a:p>
            <a:fld id="{A1B4EF84-2F04-473F-85FF-182DDB51E1E9}" type="datetimeFigureOut">
              <a:rPr lang="en-US" smtClean="0"/>
              <a:t>8/7/2024</a:t>
            </a:fld>
            <a:endParaRPr lang="en-US"/>
          </a:p>
        </p:txBody>
      </p:sp>
      <p:sp>
        <p:nvSpPr>
          <p:cNvPr id="5" name="Footer Placeholder 4">
            <a:extLst>
              <a:ext uri="{FF2B5EF4-FFF2-40B4-BE49-F238E27FC236}">
                <a16:creationId xmlns:a16="http://schemas.microsoft.com/office/drawing/2014/main" id="{1DC8AFA7-5504-000D-8153-2F003169C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C73B9-41A0-506C-8E56-274492146F32}"/>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893411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26A3C-3561-94D1-1174-CB5E6377FE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F4CE98-71DF-EDBB-8FCF-3E9B31890E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47E73D-350E-B3B0-234F-1EFD85344120}"/>
              </a:ext>
            </a:extLst>
          </p:cNvPr>
          <p:cNvSpPr>
            <a:spLocks noGrp="1"/>
          </p:cNvSpPr>
          <p:nvPr>
            <p:ph type="dt" sz="half" idx="10"/>
          </p:nvPr>
        </p:nvSpPr>
        <p:spPr/>
        <p:txBody>
          <a:bodyPr/>
          <a:lstStyle/>
          <a:p>
            <a:fld id="{A1B4EF84-2F04-473F-85FF-182DDB51E1E9}" type="datetimeFigureOut">
              <a:rPr lang="en-US" smtClean="0"/>
              <a:t>8/7/2024</a:t>
            </a:fld>
            <a:endParaRPr lang="en-US"/>
          </a:p>
        </p:txBody>
      </p:sp>
      <p:sp>
        <p:nvSpPr>
          <p:cNvPr id="5" name="Footer Placeholder 4">
            <a:extLst>
              <a:ext uri="{FF2B5EF4-FFF2-40B4-BE49-F238E27FC236}">
                <a16:creationId xmlns:a16="http://schemas.microsoft.com/office/drawing/2014/main" id="{AE0EF194-E37A-53F2-C9C0-C05696FEC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860BF0-421B-576A-5ED6-0E7B2D922B98}"/>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1942073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F6F0-E17C-ECF3-C0D7-56186745AB8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FF8AE31-9D14-DE3E-50F5-DD76C0A20E6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7F2748-E637-B89B-361C-84B1BD665692}"/>
              </a:ext>
            </a:extLst>
          </p:cNvPr>
          <p:cNvSpPr>
            <a:spLocks noGrp="1"/>
          </p:cNvSpPr>
          <p:nvPr>
            <p:ph type="dt" sz="half" idx="10"/>
          </p:nvPr>
        </p:nvSpPr>
        <p:spPr/>
        <p:txBody>
          <a:bodyPr/>
          <a:lstStyle/>
          <a:p>
            <a:fld id="{A1B4EF84-2F04-473F-85FF-182DDB51E1E9}" type="datetimeFigureOut">
              <a:rPr lang="en-US" smtClean="0"/>
              <a:t>8/7/2024</a:t>
            </a:fld>
            <a:endParaRPr lang="en-US"/>
          </a:p>
        </p:txBody>
      </p:sp>
      <p:sp>
        <p:nvSpPr>
          <p:cNvPr id="5" name="Footer Placeholder 4">
            <a:extLst>
              <a:ext uri="{FF2B5EF4-FFF2-40B4-BE49-F238E27FC236}">
                <a16:creationId xmlns:a16="http://schemas.microsoft.com/office/drawing/2014/main" id="{E04F9953-21CB-6E88-6E4F-A2B036B82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6038C-D641-1D10-4D05-4B9A691E001E}"/>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737636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6800F-BC12-615B-71F6-C595DE2C2A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C99560-A7AB-8056-B58B-D0CF1899D45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5D5245-98BB-066C-9FDC-C08BD095311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B16F2E-9535-50F6-11F5-5F9D49774230}"/>
              </a:ext>
            </a:extLst>
          </p:cNvPr>
          <p:cNvSpPr>
            <a:spLocks noGrp="1"/>
          </p:cNvSpPr>
          <p:nvPr>
            <p:ph type="dt" sz="half" idx="10"/>
          </p:nvPr>
        </p:nvSpPr>
        <p:spPr/>
        <p:txBody>
          <a:bodyPr/>
          <a:lstStyle/>
          <a:p>
            <a:fld id="{A1B4EF84-2F04-473F-85FF-182DDB51E1E9}" type="datetimeFigureOut">
              <a:rPr lang="en-US" smtClean="0"/>
              <a:t>8/7/2024</a:t>
            </a:fld>
            <a:endParaRPr lang="en-US"/>
          </a:p>
        </p:txBody>
      </p:sp>
      <p:sp>
        <p:nvSpPr>
          <p:cNvPr id="6" name="Footer Placeholder 5">
            <a:extLst>
              <a:ext uri="{FF2B5EF4-FFF2-40B4-BE49-F238E27FC236}">
                <a16:creationId xmlns:a16="http://schemas.microsoft.com/office/drawing/2014/main" id="{D25AA00D-DBAA-3570-7F2F-A0ABEDCC33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8C663E-DD08-C4E2-E7D8-8EAD0154A2D7}"/>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2010484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4001B-D7A8-C889-E12F-4AE95004E98B}"/>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5902A1-25E2-7EA0-C986-BB964F5604BA}"/>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D71FA33-C453-ADB2-DAF9-25BACC0037AB}"/>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DDFA29-E59F-3006-191D-A473C4FCBCA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2E1AE-E989-04C8-911C-6DA5E12A878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1C3F89-EC02-79B0-50CA-E6D0950930CF}"/>
              </a:ext>
            </a:extLst>
          </p:cNvPr>
          <p:cNvSpPr>
            <a:spLocks noGrp="1"/>
          </p:cNvSpPr>
          <p:nvPr>
            <p:ph type="dt" sz="half" idx="10"/>
          </p:nvPr>
        </p:nvSpPr>
        <p:spPr/>
        <p:txBody>
          <a:bodyPr/>
          <a:lstStyle/>
          <a:p>
            <a:fld id="{A1B4EF84-2F04-473F-85FF-182DDB51E1E9}" type="datetimeFigureOut">
              <a:rPr lang="en-US" smtClean="0"/>
              <a:t>8/7/2024</a:t>
            </a:fld>
            <a:endParaRPr lang="en-US"/>
          </a:p>
        </p:txBody>
      </p:sp>
      <p:sp>
        <p:nvSpPr>
          <p:cNvPr id="8" name="Footer Placeholder 7">
            <a:extLst>
              <a:ext uri="{FF2B5EF4-FFF2-40B4-BE49-F238E27FC236}">
                <a16:creationId xmlns:a16="http://schemas.microsoft.com/office/drawing/2014/main" id="{F7C2BDC5-6353-9155-0688-96E2FD8807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1DFEDD-4472-E819-B4BF-E7F7E7A097A8}"/>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3216885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65BE2-7E77-0B37-D4DA-BF1367129C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3C1BF4-31FD-B2FC-7D16-AEA23BB91E7B}"/>
              </a:ext>
            </a:extLst>
          </p:cNvPr>
          <p:cNvSpPr>
            <a:spLocks noGrp="1"/>
          </p:cNvSpPr>
          <p:nvPr>
            <p:ph type="dt" sz="half" idx="10"/>
          </p:nvPr>
        </p:nvSpPr>
        <p:spPr/>
        <p:txBody>
          <a:bodyPr/>
          <a:lstStyle/>
          <a:p>
            <a:fld id="{A1B4EF84-2F04-473F-85FF-182DDB51E1E9}" type="datetimeFigureOut">
              <a:rPr lang="en-US" smtClean="0"/>
              <a:t>8/7/2024</a:t>
            </a:fld>
            <a:endParaRPr lang="en-US"/>
          </a:p>
        </p:txBody>
      </p:sp>
      <p:sp>
        <p:nvSpPr>
          <p:cNvPr id="4" name="Footer Placeholder 3">
            <a:extLst>
              <a:ext uri="{FF2B5EF4-FFF2-40B4-BE49-F238E27FC236}">
                <a16:creationId xmlns:a16="http://schemas.microsoft.com/office/drawing/2014/main" id="{19935924-C151-F975-6BCB-53A7B58A59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5D508F-62E3-0F4F-37BF-A0BCC44B73D4}"/>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2346601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038E6D-78B8-60B7-72BC-2CB978A51297}"/>
              </a:ext>
            </a:extLst>
          </p:cNvPr>
          <p:cNvSpPr>
            <a:spLocks noGrp="1"/>
          </p:cNvSpPr>
          <p:nvPr>
            <p:ph type="dt" sz="half" idx="10"/>
          </p:nvPr>
        </p:nvSpPr>
        <p:spPr/>
        <p:txBody>
          <a:bodyPr/>
          <a:lstStyle/>
          <a:p>
            <a:fld id="{A1B4EF84-2F04-473F-85FF-182DDB51E1E9}" type="datetimeFigureOut">
              <a:rPr lang="en-US" smtClean="0"/>
              <a:t>8/7/2024</a:t>
            </a:fld>
            <a:endParaRPr lang="en-US"/>
          </a:p>
        </p:txBody>
      </p:sp>
      <p:sp>
        <p:nvSpPr>
          <p:cNvPr id="3" name="Footer Placeholder 2">
            <a:extLst>
              <a:ext uri="{FF2B5EF4-FFF2-40B4-BE49-F238E27FC236}">
                <a16:creationId xmlns:a16="http://schemas.microsoft.com/office/drawing/2014/main" id="{4B0AEB0E-6BC3-A633-AB90-D06D762F76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24CDFD-C254-2BD7-56E6-7A8829A14D1A}"/>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3514402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8573-076C-BA81-D9D9-15BF2A64A1F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BBB4466-3B10-CF7E-B8A6-72F87665325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F3892B-E38F-7765-F69F-B69E6B5566F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E301FF-51C8-1265-6DB0-678D4C071EDB}"/>
              </a:ext>
            </a:extLst>
          </p:cNvPr>
          <p:cNvSpPr>
            <a:spLocks noGrp="1"/>
          </p:cNvSpPr>
          <p:nvPr>
            <p:ph type="dt" sz="half" idx="10"/>
          </p:nvPr>
        </p:nvSpPr>
        <p:spPr/>
        <p:txBody>
          <a:bodyPr/>
          <a:lstStyle/>
          <a:p>
            <a:fld id="{A1B4EF84-2F04-473F-85FF-182DDB51E1E9}" type="datetimeFigureOut">
              <a:rPr lang="en-US" smtClean="0"/>
              <a:t>8/7/2024</a:t>
            </a:fld>
            <a:endParaRPr lang="en-US"/>
          </a:p>
        </p:txBody>
      </p:sp>
      <p:sp>
        <p:nvSpPr>
          <p:cNvPr id="6" name="Footer Placeholder 5">
            <a:extLst>
              <a:ext uri="{FF2B5EF4-FFF2-40B4-BE49-F238E27FC236}">
                <a16:creationId xmlns:a16="http://schemas.microsoft.com/office/drawing/2014/main" id="{A95F95E6-E739-1BBC-C41E-4B5A18CA13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1D63DE-D8BE-E052-1124-E982D7DFB168}"/>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1728402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1A694-A5CC-9248-3B7B-DD18B4AC68B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D129CF6-F692-DDFC-D286-58474930D0F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88C6D245-E056-132D-2D49-53A0D70134A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3EACA56-C93D-B9CD-5E7B-E1CB14CE8594}"/>
              </a:ext>
            </a:extLst>
          </p:cNvPr>
          <p:cNvSpPr>
            <a:spLocks noGrp="1"/>
          </p:cNvSpPr>
          <p:nvPr>
            <p:ph type="dt" sz="half" idx="10"/>
          </p:nvPr>
        </p:nvSpPr>
        <p:spPr/>
        <p:txBody>
          <a:bodyPr/>
          <a:lstStyle/>
          <a:p>
            <a:fld id="{A1B4EF84-2F04-473F-85FF-182DDB51E1E9}" type="datetimeFigureOut">
              <a:rPr lang="en-US" smtClean="0"/>
              <a:t>8/7/2024</a:t>
            </a:fld>
            <a:endParaRPr lang="en-US"/>
          </a:p>
        </p:txBody>
      </p:sp>
      <p:sp>
        <p:nvSpPr>
          <p:cNvPr id="6" name="Footer Placeholder 5">
            <a:extLst>
              <a:ext uri="{FF2B5EF4-FFF2-40B4-BE49-F238E27FC236}">
                <a16:creationId xmlns:a16="http://schemas.microsoft.com/office/drawing/2014/main" id="{3E5A8584-AD93-36B5-5251-8E76CC02D9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6FFF53-FC9D-2A5E-885E-DC88287FDB55}"/>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2596548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E4B5F-781D-E350-E636-1B6E6FFDCF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CD029D-D43C-70D2-6550-90A7A882D4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1DEA4-FB5A-E43A-F3D9-BF7AE8E4339C}"/>
              </a:ext>
            </a:extLst>
          </p:cNvPr>
          <p:cNvSpPr>
            <a:spLocks noGrp="1"/>
          </p:cNvSpPr>
          <p:nvPr>
            <p:ph type="dt" sz="half" idx="10"/>
          </p:nvPr>
        </p:nvSpPr>
        <p:spPr/>
        <p:txBody>
          <a:bodyPr/>
          <a:lstStyle/>
          <a:p>
            <a:fld id="{A1B4EF84-2F04-473F-85FF-182DDB51E1E9}" type="datetimeFigureOut">
              <a:rPr lang="en-US" smtClean="0"/>
              <a:t>8/7/2024</a:t>
            </a:fld>
            <a:endParaRPr lang="en-US"/>
          </a:p>
        </p:txBody>
      </p:sp>
      <p:sp>
        <p:nvSpPr>
          <p:cNvPr id="5" name="Footer Placeholder 4">
            <a:extLst>
              <a:ext uri="{FF2B5EF4-FFF2-40B4-BE49-F238E27FC236}">
                <a16:creationId xmlns:a16="http://schemas.microsoft.com/office/drawing/2014/main" id="{F6789F54-2F77-D2E9-64E9-52FCE825FD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A47D2-0119-B647-C485-0A0808D9A1BE}"/>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2686741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34E2D8-4307-8A6C-B009-C3432BBEFEEC}"/>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201F4D-D287-9E0F-B18A-ACEB79CF375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3F46C-1BC2-A431-6E95-E89C94E91E8B}"/>
              </a:ext>
            </a:extLst>
          </p:cNvPr>
          <p:cNvSpPr>
            <a:spLocks noGrp="1"/>
          </p:cNvSpPr>
          <p:nvPr>
            <p:ph type="dt" sz="half" idx="10"/>
          </p:nvPr>
        </p:nvSpPr>
        <p:spPr/>
        <p:txBody>
          <a:bodyPr/>
          <a:lstStyle/>
          <a:p>
            <a:fld id="{A1B4EF84-2F04-473F-85FF-182DDB51E1E9}" type="datetimeFigureOut">
              <a:rPr lang="en-US" smtClean="0"/>
              <a:t>8/7/2024</a:t>
            </a:fld>
            <a:endParaRPr lang="en-US"/>
          </a:p>
        </p:txBody>
      </p:sp>
      <p:sp>
        <p:nvSpPr>
          <p:cNvPr id="5" name="Footer Placeholder 4">
            <a:extLst>
              <a:ext uri="{FF2B5EF4-FFF2-40B4-BE49-F238E27FC236}">
                <a16:creationId xmlns:a16="http://schemas.microsoft.com/office/drawing/2014/main" id="{45E4C5FD-5C19-03E4-CCFA-A0D179673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FD404D-D41E-5486-7F98-4DD9250684A1}"/>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3828296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87DEA8D-769B-44E2-BF3C-B69F136B1BBE}"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DDBD5B-4953-425F-9D32-CAC017B25CC8}" type="slidenum">
              <a:rPr lang="en-US" smtClean="0"/>
              <a:t>‹#›</a:t>
            </a:fld>
            <a:endParaRPr lang="en-US"/>
          </a:p>
        </p:txBody>
      </p:sp>
    </p:spTree>
    <p:extLst>
      <p:ext uri="{BB962C8B-B14F-4D97-AF65-F5344CB8AC3E}">
        <p14:creationId xmlns:p14="http://schemas.microsoft.com/office/powerpoint/2010/main" val="3439379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7DEA8D-769B-44E2-BF3C-B69F136B1BBE}"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DDBD5B-4953-425F-9D32-CAC017B25CC8}" type="slidenum">
              <a:rPr lang="en-US" smtClean="0"/>
              <a:t>‹#›</a:t>
            </a:fld>
            <a:endParaRPr lang="en-US"/>
          </a:p>
        </p:txBody>
      </p:sp>
    </p:spTree>
    <p:extLst>
      <p:ext uri="{BB962C8B-B14F-4D97-AF65-F5344CB8AC3E}">
        <p14:creationId xmlns:p14="http://schemas.microsoft.com/office/powerpoint/2010/main" val="1425782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7DEA8D-769B-44E2-BF3C-B69F136B1BBE}"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DDBD5B-4953-425F-9D32-CAC017B25CC8}" type="slidenum">
              <a:rPr lang="en-US" smtClean="0"/>
              <a:t>‹#›</a:t>
            </a:fld>
            <a:endParaRPr lang="en-US"/>
          </a:p>
        </p:txBody>
      </p:sp>
    </p:spTree>
    <p:extLst>
      <p:ext uri="{BB962C8B-B14F-4D97-AF65-F5344CB8AC3E}">
        <p14:creationId xmlns:p14="http://schemas.microsoft.com/office/powerpoint/2010/main" val="3541495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7DEA8D-769B-44E2-BF3C-B69F136B1BBE}" type="datetimeFigureOut">
              <a:rPr lang="en-US" smtClean="0"/>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DDBD5B-4953-425F-9D32-CAC017B25CC8}" type="slidenum">
              <a:rPr lang="en-US" smtClean="0"/>
              <a:t>‹#›</a:t>
            </a:fld>
            <a:endParaRPr lang="en-US"/>
          </a:p>
        </p:txBody>
      </p:sp>
    </p:spTree>
    <p:extLst>
      <p:ext uri="{BB962C8B-B14F-4D97-AF65-F5344CB8AC3E}">
        <p14:creationId xmlns:p14="http://schemas.microsoft.com/office/powerpoint/2010/main" val="123136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7DEA8D-769B-44E2-BF3C-B69F136B1BBE}" type="datetimeFigureOut">
              <a:rPr lang="en-US" smtClean="0"/>
              <a:t>8/7/2024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DDBD5B-4953-425F-9D32-CAC017B25CC8}" type="slidenum">
              <a:rPr lang="en-US" smtClean="0"/>
              <a:t>‹#›</a:t>
            </a:fld>
            <a:endParaRPr lang="en-US"/>
          </a:p>
        </p:txBody>
      </p:sp>
    </p:spTree>
    <p:extLst>
      <p:ext uri="{BB962C8B-B14F-4D97-AF65-F5344CB8AC3E}">
        <p14:creationId xmlns:p14="http://schemas.microsoft.com/office/powerpoint/2010/main" val="5186604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7DEA8D-769B-44E2-BF3C-B69F136B1BBE}" type="datetimeFigureOut">
              <a:rPr lang="en-US" smtClean="0"/>
              <a:t>8/7/2024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DDBD5B-4953-425F-9D32-CAC017B25CC8}" type="slidenum">
              <a:rPr lang="en-US" smtClean="0"/>
              <a:t>‹#›</a:t>
            </a:fld>
            <a:endParaRPr lang="en-US"/>
          </a:p>
        </p:txBody>
      </p:sp>
    </p:spTree>
    <p:extLst>
      <p:ext uri="{BB962C8B-B14F-4D97-AF65-F5344CB8AC3E}">
        <p14:creationId xmlns:p14="http://schemas.microsoft.com/office/powerpoint/2010/main" val="3504383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7DEA8D-769B-44E2-BF3C-B69F136B1BBE}" type="datetimeFigureOut">
              <a:rPr lang="en-US" smtClean="0"/>
              <a:t>8/7/2024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DDBD5B-4953-425F-9D32-CAC017B25CC8}" type="slidenum">
              <a:rPr lang="en-US" smtClean="0"/>
              <a:t>‹#›</a:t>
            </a:fld>
            <a:endParaRPr lang="en-US"/>
          </a:p>
        </p:txBody>
      </p:sp>
    </p:spTree>
    <p:extLst>
      <p:ext uri="{BB962C8B-B14F-4D97-AF65-F5344CB8AC3E}">
        <p14:creationId xmlns:p14="http://schemas.microsoft.com/office/powerpoint/2010/main" val="2897378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287DEA8D-769B-44E2-BF3C-B69F136B1BBE}" type="datetimeFigureOut">
              <a:rPr lang="en-US" smtClean="0"/>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DDBD5B-4953-425F-9D32-CAC017B25CC8}" type="slidenum">
              <a:rPr lang="en-US" smtClean="0"/>
              <a:t>‹#›</a:t>
            </a:fld>
            <a:endParaRPr lang="en-US"/>
          </a:p>
        </p:txBody>
      </p:sp>
    </p:spTree>
    <p:extLst>
      <p:ext uri="{BB962C8B-B14F-4D97-AF65-F5344CB8AC3E}">
        <p14:creationId xmlns:p14="http://schemas.microsoft.com/office/powerpoint/2010/main" val="11820184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287DEA8D-769B-44E2-BF3C-B69F136B1BBE}" type="datetimeFigureOut">
              <a:rPr lang="en-US" smtClean="0"/>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DDBD5B-4953-425F-9D32-CAC017B25CC8}" type="slidenum">
              <a:rPr lang="en-US" smtClean="0"/>
              <a:t>‹#›</a:t>
            </a:fld>
            <a:endParaRPr lang="en-US"/>
          </a:p>
        </p:txBody>
      </p:sp>
    </p:spTree>
    <p:extLst>
      <p:ext uri="{BB962C8B-B14F-4D97-AF65-F5344CB8AC3E}">
        <p14:creationId xmlns:p14="http://schemas.microsoft.com/office/powerpoint/2010/main" val="21840180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7DEA8D-769B-44E2-BF3C-B69F136B1BBE}"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DDBD5B-4953-425F-9D32-CAC017B25CC8}" type="slidenum">
              <a:rPr lang="en-US" smtClean="0"/>
              <a:t>‹#›</a:t>
            </a:fld>
            <a:endParaRPr lang="en-US"/>
          </a:p>
        </p:txBody>
      </p:sp>
    </p:spTree>
    <p:extLst>
      <p:ext uri="{BB962C8B-B14F-4D97-AF65-F5344CB8AC3E}">
        <p14:creationId xmlns:p14="http://schemas.microsoft.com/office/powerpoint/2010/main" val="1392244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7DEA8D-769B-44E2-BF3C-B69F136B1BBE}"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DDBD5B-4953-425F-9D32-CAC017B25CC8}" type="slidenum">
              <a:rPr lang="en-US" smtClean="0"/>
              <a:t>‹#›</a:t>
            </a:fld>
            <a:endParaRPr lang="en-US"/>
          </a:p>
        </p:txBody>
      </p:sp>
    </p:spTree>
    <p:extLst>
      <p:ext uri="{BB962C8B-B14F-4D97-AF65-F5344CB8AC3E}">
        <p14:creationId xmlns:p14="http://schemas.microsoft.com/office/powerpoint/2010/main" val="2310282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F2288-B253-3621-FC93-C2943B77449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E82160-6D4D-97DE-5B99-8B0FE780D731}"/>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BD9E36-5B84-61DD-E491-F32E7EE71DF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1B4EF84-2F04-473F-85FF-182DDB51E1E9}" type="datetimeFigureOut">
              <a:rPr lang="en-US" smtClean="0"/>
              <a:t>8/7/2024</a:t>
            </a:fld>
            <a:endParaRPr lang="en-US"/>
          </a:p>
        </p:txBody>
      </p:sp>
      <p:sp>
        <p:nvSpPr>
          <p:cNvPr id="5" name="Footer Placeholder 4">
            <a:extLst>
              <a:ext uri="{FF2B5EF4-FFF2-40B4-BE49-F238E27FC236}">
                <a16:creationId xmlns:a16="http://schemas.microsoft.com/office/drawing/2014/main" id="{3BE35965-80EA-0BDD-B26D-94417881281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CFED68-638B-CE3A-1405-61931C3F42A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7991543-36A5-48EB-91C4-5A5FA28605C9}" type="slidenum">
              <a:rPr lang="en-US" smtClean="0"/>
              <a:t>‹#›</a:t>
            </a:fld>
            <a:endParaRPr lang="en-US"/>
          </a:p>
        </p:txBody>
      </p:sp>
    </p:spTree>
    <p:extLst>
      <p:ext uri="{BB962C8B-B14F-4D97-AF65-F5344CB8AC3E}">
        <p14:creationId xmlns:p14="http://schemas.microsoft.com/office/powerpoint/2010/main" val="210209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3FF">
            <a:alpha val="29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87DEA8D-769B-44E2-BF3C-B69F136B1BBE}" type="datetimeFigureOut">
              <a:rPr lang="en-US" smtClean="0"/>
              <a:t>8/7/2024</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EDDBD5B-4953-425F-9D32-CAC017B25CC8}" type="slidenum">
              <a:rPr lang="en-US" smtClean="0"/>
              <a:t>‹#›</a:t>
            </a:fld>
            <a:endParaRPr lang="en-US"/>
          </a:p>
        </p:txBody>
      </p:sp>
    </p:spTree>
    <p:extLst>
      <p:ext uri="{BB962C8B-B14F-4D97-AF65-F5344CB8AC3E}">
        <p14:creationId xmlns:p14="http://schemas.microsoft.com/office/powerpoint/2010/main" val="20990711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video" Target="https://www.youtube.com/embed/L-l9uTFtZaU?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uilding, outdoor, stone&#10;&#10;Description automatically generated">
            <a:extLst>
              <a:ext uri="{FF2B5EF4-FFF2-40B4-BE49-F238E27FC236}">
                <a16:creationId xmlns:a16="http://schemas.microsoft.com/office/drawing/2014/main" id="{0321640D-406C-E651-542A-89BD311919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8" name="Picture 7" descr="Text&#10;&#10;Description automatically generated">
            <a:extLst>
              <a:ext uri="{FF2B5EF4-FFF2-40B4-BE49-F238E27FC236}">
                <a16:creationId xmlns:a16="http://schemas.microsoft.com/office/drawing/2014/main" id="{8619AB7A-21BD-ADAB-E108-B1A4E9F84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106" y="1500395"/>
            <a:ext cx="5686437" cy="2048631"/>
          </a:xfrm>
          <a:prstGeom prst="rect">
            <a:avLst/>
          </a:prstGeom>
        </p:spPr>
      </p:pic>
      <p:sp>
        <p:nvSpPr>
          <p:cNvPr id="9" name="TextBox 8">
            <a:extLst>
              <a:ext uri="{FF2B5EF4-FFF2-40B4-BE49-F238E27FC236}">
                <a16:creationId xmlns:a16="http://schemas.microsoft.com/office/drawing/2014/main" id="{C6AE3860-557A-24A2-58AC-11E6104D2C29}"/>
              </a:ext>
            </a:extLst>
          </p:cNvPr>
          <p:cNvSpPr txBox="1"/>
          <p:nvPr/>
        </p:nvSpPr>
        <p:spPr>
          <a:xfrm>
            <a:off x="372719" y="4494272"/>
            <a:ext cx="7607217" cy="2354491"/>
          </a:xfrm>
          <a:prstGeom prst="rect">
            <a:avLst/>
          </a:prstGeom>
          <a:noFill/>
        </p:spPr>
        <p:txBody>
          <a:bodyPr wrap="square" lIns="137160" tIns="68580" rIns="137160" bIns="68580" rtlCol="0" anchor="t">
            <a:spAutoFit/>
          </a:bodyPr>
          <a:lstStyle/>
          <a:p>
            <a:pPr defTabSz="1371600">
              <a:defRPr/>
            </a:pPr>
            <a:r>
              <a:rPr lang="en-US" sz="4800" dirty="0">
                <a:solidFill>
                  <a:prstClr val="black"/>
                </a:solidFill>
                <a:latin typeface="Abadi Extra Light"/>
              </a:rPr>
              <a:t>Succession Planning for Cultural Institutions: Pt. 3 </a:t>
            </a:r>
          </a:p>
          <a:p>
            <a:pPr defTabSz="1371600">
              <a:defRPr/>
            </a:pPr>
            <a:r>
              <a:rPr lang="en-US" sz="4800" dirty="0">
                <a:solidFill>
                  <a:prstClr val="black"/>
                </a:solidFill>
                <a:latin typeface="Abadi Extra Light"/>
              </a:rPr>
              <a:t>Case Studies</a:t>
            </a:r>
          </a:p>
        </p:txBody>
      </p:sp>
    </p:spTree>
    <p:extLst>
      <p:ext uri="{BB962C8B-B14F-4D97-AF65-F5344CB8AC3E}">
        <p14:creationId xmlns:p14="http://schemas.microsoft.com/office/powerpoint/2010/main" val="70175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Inside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8577"/>
            <a:ext cx="15430500" cy="10287000"/>
          </a:xfrm>
          <a:prstGeom prst="rect">
            <a:avLst/>
          </a:prstGeom>
        </p:spPr>
      </p:pic>
    </p:spTree>
    <p:extLst>
      <p:ext uri="{BB962C8B-B14F-4D97-AF65-F5344CB8AC3E}">
        <p14:creationId xmlns:p14="http://schemas.microsoft.com/office/powerpoint/2010/main" val="3685617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57800" y="342900"/>
            <a:ext cx="7205001" cy="9603255"/>
          </a:xfrm>
          <a:ln w="57150">
            <a:solidFill>
              <a:srgbClr val="3333FF"/>
            </a:solidFill>
          </a:ln>
        </p:spPr>
      </p:pic>
    </p:spTree>
    <p:extLst>
      <p:ext uri="{BB962C8B-B14F-4D97-AF65-F5344CB8AC3E}">
        <p14:creationId xmlns:p14="http://schemas.microsoft.com/office/powerpoint/2010/main" val="2978097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008436"/>
            <a:ext cx="13716000" cy="7971257"/>
          </a:xfrm>
          <a:prstGeom prst="rect">
            <a:avLst/>
          </a:prstGeom>
        </p:spPr>
      </p:pic>
    </p:spTree>
    <p:extLst>
      <p:ext uri="{BB962C8B-B14F-4D97-AF65-F5344CB8AC3E}">
        <p14:creationId xmlns:p14="http://schemas.microsoft.com/office/powerpoint/2010/main" val="1306482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29601" y="4152899"/>
            <a:ext cx="7556498" cy="5667374"/>
          </a:xfrm>
          <a:ln w="57150">
            <a:solidFill>
              <a:srgbClr val="3333FF"/>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633539" y="3562350"/>
            <a:ext cx="7162800" cy="5372100"/>
          </a:xfrm>
          <a:prstGeom prst="rect">
            <a:avLst/>
          </a:prstGeom>
          <a:ln w="57150" cmpd="sng">
            <a:solidFill>
              <a:srgbClr val="3333FF"/>
            </a:solidFill>
          </a:ln>
        </p:spPr>
      </p:pic>
      <p:sp>
        <p:nvSpPr>
          <p:cNvPr id="7" name="TextBox 6"/>
          <p:cNvSpPr txBox="1"/>
          <p:nvPr/>
        </p:nvSpPr>
        <p:spPr>
          <a:xfrm>
            <a:off x="2528890" y="800101"/>
            <a:ext cx="12838771" cy="1200329"/>
          </a:xfrm>
          <a:prstGeom prst="rect">
            <a:avLst/>
          </a:prstGeom>
          <a:noFill/>
        </p:spPr>
        <p:txBody>
          <a:bodyPr wrap="none" rtlCol="0">
            <a:spAutoFit/>
          </a:bodyPr>
          <a:lstStyle/>
          <a:p>
            <a:pPr marL="428625" indent="-428625" defTabSz="1371600">
              <a:buFont typeface="Arial" panose="020B0604020202020204" pitchFamily="34" charset="0"/>
              <a:buChar char="•"/>
            </a:pPr>
            <a:r>
              <a:rPr lang="en-US" sz="2400" dirty="0">
                <a:solidFill>
                  <a:srgbClr val="242852">
                    <a:lumMod val="75000"/>
                  </a:srgbClr>
                </a:solidFill>
                <a:latin typeface="Bahnschrift SemiBold" panose="020B0502040204020203" pitchFamily="34" charset="0"/>
              </a:rPr>
              <a:t>More than 200 public mosaics in Philadelphia</a:t>
            </a:r>
          </a:p>
          <a:p>
            <a:pPr marL="428625" indent="-428625" defTabSz="1371600">
              <a:buFont typeface="Arial" panose="020B0604020202020204" pitchFamily="34" charset="0"/>
              <a:buChar char="•"/>
            </a:pPr>
            <a:r>
              <a:rPr lang="en-US" sz="2400" dirty="0">
                <a:solidFill>
                  <a:srgbClr val="242852">
                    <a:lumMod val="75000"/>
                  </a:srgbClr>
                </a:solidFill>
                <a:latin typeface="Bahnschrift SemiBold" panose="020B0502040204020203" pitchFamily="34" charset="0"/>
              </a:rPr>
              <a:t>100s of thousands of pieces of individual artworks, photographs, drawings, sketchbooks, </a:t>
            </a:r>
          </a:p>
          <a:p>
            <a:pPr defTabSz="1371600"/>
            <a:r>
              <a:rPr lang="en-US" sz="2400" dirty="0">
                <a:solidFill>
                  <a:srgbClr val="242852">
                    <a:lumMod val="75000"/>
                  </a:srgbClr>
                </a:solidFill>
                <a:latin typeface="Bahnschrift SemiBold" panose="020B0502040204020203" pitchFamily="34" charset="0"/>
              </a:rPr>
              <a:t>	mosaics, etc.</a:t>
            </a:r>
          </a:p>
        </p:txBody>
      </p:sp>
    </p:spTree>
    <p:extLst>
      <p:ext uri="{BB962C8B-B14F-4D97-AF65-F5344CB8AC3E}">
        <p14:creationId xmlns:p14="http://schemas.microsoft.com/office/powerpoint/2010/main" val="1609239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ahnschrift SemiBold" panose="020B0502040204020203" pitchFamily="34" charset="0"/>
              </a:rPr>
              <a:t>1. Observing &amp; Understanding</a:t>
            </a:r>
          </a:p>
        </p:txBody>
      </p:sp>
      <p:sp>
        <p:nvSpPr>
          <p:cNvPr id="3" name="Content Placeholder 2"/>
          <p:cNvSpPr>
            <a:spLocks noGrp="1"/>
          </p:cNvSpPr>
          <p:nvPr>
            <p:ph idx="1"/>
          </p:nvPr>
        </p:nvSpPr>
        <p:spPr>
          <a:xfrm>
            <a:off x="10515600" y="2400301"/>
            <a:ext cx="5143500" cy="6788945"/>
          </a:xfrm>
        </p:spPr>
        <p:txBody>
          <a:bodyPr>
            <a:normAutofit fontScale="70000" lnSpcReduction="20000"/>
          </a:bodyPr>
          <a:lstStyle/>
          <a:p>
            <a:r>
              <a:rPr lang="en-US" dirty="0">
                <a:latin typeface="Bahnschrift SemiBold" panose="020B0502040204020203" pitchFamily="34" charset="0"/>
              </a:rPr>
              <a:t>Listening</a:t>
            </a:r>
          </a:p>
          <a:p>
            <a:pPr marL="0" indent="0">
              <a:buNone/>
            </a:pPr>
            <a:endParaRPr lang="en-US" dirty="0">
              <a:latin typeface="Bahnschrift SemiBold" panose="020B0502040204020203" pitchFamily="34" charset="0"/>
            </a:endParaRPr>
          </a:p>
          <a:p>
            <a:r>
              <a:rPr lang="en-US" dirty="0">
                <a:latin typeface="Bahnschrift SemiBold" panose="020B0502040204020203" pitchFamily="34" charset="0"/>
              </a:rPr>
              <a:t>Absorbing</a:t>
            </a:r>
          </a:p>
          <a:p>
            <a:pPr marL="0" indent="0">
              <a:buNone/>
            </a:pPr>
            <a:endParaRPr lang="en-US" dirty="0">
              <a:latin typeface="Bahnschrift SemiBold" panose="020B0502040204020203" pitchFamily="34" charset="0"/>
            </a:endParaRPr>
          </a:p>
          <a:p>
            <a:r>
              <a:rPr lang="en-US" dirty="0">
                <a:latin typeface="Bahnschrift SemiBold" panose="020B0502040204020203" pitchFamily="34" charset="0"/>
              </a:rPr>
              <a:t>Being non-judgmental</a:t>
            </a:r>
          </a:p>
          <a:p>
            <a:pPr marL="0" indent="0">
              <a:buNone/>
            </a:pPr>
            <a:endParaRPr lang="en-US" dirty="0">
              <a:latin typeface="Bahnschrift SemiBold" panose="020B0502040204020203" pitchFamily="34" charset="0"/>
            </a:endParaRPr>
          </a:p>
          <a:p>
            <a:r>
              <a:rPr lang="en-US" sz="5100" i="1" u="sng" dirty="0">
                <a:latin typeface="Bahnschrift SemiBold" panose="020B0502040204020203" pitchFamily="34" charset="0"/>
              </a:rPr>
              <a:t>DOCUMENTING!!  </a:t>
            </a:r>
          </a:p>
          <a:p>
            <a:pPr marL="685800" lvl="1" indent="0">
              <a:buNone/>
            </a:pPr>
            <a:r>
              <a:rPr lang="en-US" i="1" dirty="0">
                <a:latin typeface="Bahnschrift SemiBold" panose="020B0502040204020203" pitchFamily="34" charset="0"/>
              </a:rPr>
              <a:t>(as is) </a:t>
            </a:r>
            <a:r>
              <a:rPr lang="en-US" dirty="0">
                <a:latin typeface="Bahnschrift SemiBold" panose="020B0502040204020203" pitchFamily="34" charset="0"/>
              </a:rPr>
              <a:t>	</a:t>
            </a:r>
          </a:p>
          <a:p>
            <a:pPr marL="685800" lvl="1" indent="0">
              <a:buNone/>
            </a:pPr>
            <a:endParaRPr lang="en-US" dirty="0">
              <a:latin typeface="Bahnschrift SemiBold" panose="020B0502040204020203" pitchFamily="34" charset="0"/>
            </a:endParaRPr>
          </a:p>
          <a:p>
            <a:pPr lvl="1"/>
            <a:r>
              <a:rPr lang="en-US" dirty="0">
                <a:latin typeface="Bahnschrift SemiBold" panose="020B0502040204020203" pitchFamily="34" charset="0"/>
              </a:rPr>
              <a:t>Photos</a:t>
            </a:r>
          </a:p>
          <a:p>
            <a:pPr lvl="1"/>
            <a:r>
              <a:rPr lang="en-US" dirty="0">
                <a:latin typeface="Bahnschrift SemiBold" panose="020B0502040204020203" pitchFamily="34" charset="0"/>
              </a:rPr>
              <a:t>Video</a:t>
            </a:r>
          </a:p>
          <a:p>
            <a:pPr lvl="1"/>
            <a:r>
              <a:rPr lang="en-US" dirty="0">
                <a:latin typeface="Bahnschrift SemiBold" panose="020B0502040204020203" pitchFamily="34" charset="0"/>
              </a:rPr>
              <a:t>Learning about archival objects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5" r="18321"/>
          <a:stretch/>
        </p:blipFill>
        <p:spPr>
          <a:xfrm>
            <a:off x="3336130" y="2400300"/>
            <a:ext cx="6872288" cy="5600700"/>
          </a:xfrm>
          <a:prstGeom prst="rect">
            <a:avLst/>
          </a:prstGeom>
          <a:ln w="57150">
            <a:solidFill>
              <a:srgbClr val="3333FF"/>
            </a:solidFill>
          </a:ln>
        </p:spPr>
      </p:pic>
    </p:spTree>
    <p:extLst>
      <p:ext uri="{BB962C8B-B14F-4D97-AF65-F5344CB8AC3E}">
        <p14:creationId xmlns:p14="http://schemas.microsoft.com/office/powerpoint/2010/main" val="2164695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ahnschrift SemiBold" panose="020B0502040204020203" pitchFamily="34" charset="0"/>
              </a:rPr>
              <a:t>2. Investigating &amp; Training</a:t>
            </a:r>
          </a:p>
        </p:txBody>
      </p:sp>
      <p:sp>
        <p:nvSpPr>
          <p:cNvPr id="3" name="Content Placeholder 2"/>
          <p:cNvSpPr>
            <a:spLocks noGrp="1"/>
          </p:cNvSpPr>
          <p:nvPr>
            <p:ph idx="1"/>
          </p:nvPr>
        </p:nvSpPr>
        <p:spPr>
          <a:xfrm>
            <a:off x="2743200" y="2171700"/>
            <a:ext cx="7200900" cy="7658100"/>
          </a:xfrm>
        </p:spPr>
        <p:txBody>
          <a:bodyPr>
            <a:normAutofit fontScale="62500" lnSpcReduction="20000"/>
          </a:bodyPr>
          <a:lstStyle/>
          <a:p>
            <a:r>
              <a:rPr lang="en-US" dirty="0">
                <a:latin typeface="Bahnschrift SemiBold" panose="020B0502040204020203" pitchFamily="34" charset="0"/>
              </a:rPr>
              <a:t>Asking questions &amp; diving deeper</a:t>
            </a:r>
          </a:p>
          <a:p>
            <a:pPr marL="0" indent="0">
              <a:buNone/>
            </a:pPr>
            <a:endParaRPr lang="en-US" dirty="0">
              <a:latin typeface="Bahnschrift SemiBold" panose="020B0502040204020203" pitchFamily="34" charset="0"/>
            </a:endParaRPr>
          </a:p>
          <a:p>
            <a:r>
              <a:rPr lang="en-US" dirty="0">
                <a:latin typeface="Bahnschrift SemiBold" panose="020B0502040204020203" pitchFamily="34" charset="0"/>
              </a:rPr>
              <a:t>Interviews with historic stakeholders</a:t>
            </a:r>
          </a:p>
          <a:p>
            <a:pPr lvl="1"/>
            <a:r>
              <a:rPr lang="en-US" dirty="0">
                <a:latin typeface="Bahnschrift SemiBold" panose="020B0502040204020203" pitchFamily="34" charset="0"/>
              </a:rPr>
              <a:t>Founders (artists, board members, directors, staff)</a:t>
            </a:r>
          </a:p>
          <a:p>
            <a:pPr lvl="1"/>
            <a:r>
              <a:rPr lang="en-US" dirty="0">
                <a:latin typeface="Bahnschrift SemiBold" panose="020B0502040204020203" pitchFamily="34" charset="0"/>
              </a:rPr>
              <a:t>Lawyers, community members</a:t>
            </a:r>
          </a:p>
          <a:p>
            <a:pPr lvl="1"/>
            <a:r>
              <a:rPr lang="en-US" dirty="0">
                <a:latin typeface="Bahnschrift SemiBold" panose="020B0502040204020203" pitchFamily="34" charset="0"/>
              </a:rPr>
              <a:t>During key moments (current)</a:t>
            </a:r>
          </a:p>
          <a:p>
            <a:pPr marL="685800" lvl="1" indent="0">
              <a:buNone/>
            </a:pPr>
            <a:endParaRPr lang="en-US" dirty="0">
              <a:latin typeface="Bahnschrift SemiBold" panose="020B0502040204020203" pitchFamily="34" charset="0"/>
            </a:endParaRPr>
          </a:p>
          <a:p>
            <a:r>
              <a:rPr lang="en-US" dirty="0">
                <a:latin typeface="Bahnschrift SemiBold" panose="020B0502040204020203" pitchFamily="34" charset="0"/>
              </a:rPr>
              <a:t>Hands-on training from those with more experience or institutional knowledge(Founders, consultants)</a:t>
            </a:r>
          </a:p>
          <a:p>
            <a:pPr marL="0" indent="0">
              <a:buNone/>
            </a:pPr>
            <a:endParaRPr lang="en-US" dirty="0">
              <a:latin typeface="Bahnschrift SemiBold" panose="020B0502040204020203" pitchFamily="34" charset="0"/>
            </a:endParaRPr>
          </a:p>
          <a:p>
            <a:r>
              <a:rPr lang="en-US" dirty="0">
                <a:latin typeface="Bahnschrift SemiBold" panose="020B0502040204020203" pitchFamily="34" charset="0"/>
              </a:rPr>
              <a:t>Organizing if needed </a:t>
            </a:r>
          </a:p>
          <a:p>
            <a:pPr lvl="1"/>
            <a:r>
              <a:rPr lang="en-US" dirty="0">
                <a:latin typeface="Bahnschrift SemiBold" panose="020B0502040204020203" pitchFamily="34" charset="0"/>
              </a:rPr>
              <a:t>Archival materials stored safely? Digitized? Can other people understand systems in place?</a:t>
            </a:r>
          </a:p>
          <a:p>
            <a:pPr marL="685800" lvl="1" indent="0">
              <a:buNone/>
            </a:pPr>
            <a:endParaRPr lang="en-US" dirty="0">
              <a:latin typeface="Bahnschrift SemiBold" panose="020B0502040204020203" pitchFamily="34" charset="0"/>
            </a:endParaRPr>
          </a:p>
          <a:p>
            <a:r>
              <a:rPr lang="en-US" sz="5700" i="1" u="sng" dirty="0">
                <a:latin typeface="Bahnschrift SemiBold" panose="020B0502040204020203" pitchFamily="34" charset="0"/>
              </a:rPr>
              <a:t>DOCUMENT EVERYTHING!!!!</a:t>
            </a:r>
          </a:p>
          <a:p>
            <a:endParaRPr lang="en-US" dirty="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6968" y="3657600"/>
            <a:ext cx="5638800" cy="4229100"/>
          </a:xfrm>
          <a:prstGeom prst="rect">
            <a:avLst/>
          </a:prstGeom>
          <a:ln w="57150">
            <a:solidFill>
              <a:srgbClr val="3333FF"/>
            </a:solidFill>
          </a:ln>
        </p:spPr>
      </p:pic>
    </p:spTree>
    <p:extLst>
      <p:ext uri="{BB962C8B-B14F-4D97-AF65-F5344CB8AC3E}">
        <p14:creationId xmlns:p14="http://schemas.microsoft.com/office/powerpoint/2010/main" val="4157470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ahnschrift SemiBold" panose="020B0502040204020203" pitchFamily="34" charset="0"/>
              </a:rPr>
              <a:t>3. Dreaming &amp; Building Trust</a:t>
            </a:r>
          </a:p>
        </p:txBody>
      </p:sp>
      <p:sp>
        <p:nvSpPr>
          <p:cNvPr id="3" name="Content Placeholder 2"/>
          <p:cNvSpPr>
            <a:spLocks noGrp="1"/>
          </p:cNvSpPr>
          <p:nvPr>
            <p:ph idx="1"/>
          </p:nvPr>
        </p:nvSpPr>
        <p:spPr>
          <a:xfrm>
            <a:off x="9601200" y="2286001"/>
            <a:ext cx="6172200" cy="6788945"/>
          </a:xfrm>
        </p:spPr>
        <p:txBody>
          <a:bodyPr>
            <a:normAutofit fontScale="62500" lnSpcReduction="20000"/>
          </a:bodyPr>
          <a:lstStyle/>
          <a:p>
            <a:r>
              <a:rPr lang="en-US" dirty="0">
                <a:latin typeface="Bahnschrift SemiBold" panose="020B0502040204020203" pitchFamily="34" charset="0"/>
              </a:rPr>
              <a:t>Dream about the future </a:t>
            </a:r>
          </a:p>
          <a:p>
            <a:pPr lvl="1"/>
            <a:r>
              <a:rPr lang="en-US" dirty="0">
                <a:latin typeface="Bahnschrift SemiBold" panose="020B0502040204020203" pitchFamily="34" charset="0"/>
              </a:rPr>
              <a:t>What do the stakeholders envision (realistic or not)?</a:t>
            </a:r>
          </a:p>
          <a:p>
            <a:pPr marL="685800" lvl="1" indent="0">
              <a:buNone/>
            </a:pPr>
            <a:endParaRPr lang="en-US" dirty="0">
              <a:latin typeface="Bahnschrift SemiBold" panose="020B0502040204020203" pitchFamily="34" charset="0"/>
            </a:endParaRPr>
          </a:p>
          <a:p>
            <a:r>
              <a:rPr lang="en-US" dirty="0">
                <a:latin typeface="Bahnschrift SemiBold" panose="020B0502040204020203" pitchFamily="34" charset="0"/>
              </a:rPr>
              <a:t>Create the world you want to see</a:t>
            </a:r>
          </a:p>
          <a:p>
            <a:pPr marL="0" indent="0">
              <a:buNone/>
            </a:pPr>
            <a:endParaRPr lang="en-US" i="1" dirty="0">
              <a:latin typeface="Bahnschrift SemiBold" panose="020B0502040204020203" pitchFamily="34" charset="0"/>
            </a:endParaRPr>
          </a:p>
          <a:p>
            <a:r>
              <a:rPr lang="en-US" u="sng" dirty="0">
                <a:latin typeface="Bahnschrift SemiBold" panose="020B0502040204020203" pitchFamily="34" charset="0"/>
              </a:rPr>
              <a:t>Write it down</a:t>
            </a:r>
            <a:r>
              <a:rPr lang="en-US" dirty="0">
                <a:latin typeface="Bahnschrift SemiBold" panose="020B0502040204020203" pitchFamily="34" charset="0"/>
              </a:rPr>
              <a:t> &amp; get legal assistance if needed</a:t>
            </a:r>
          </a:p>
          <a:p>
            <a:pPr marL="0" indent="0">
              <a:buNone/>
            </a:pPr>
            <a:endParaRPr lang="en-US" dirty="0">
              <a:latin typeface="Bahnschrift SemiBold" panose="020B0502040204020203" pitchFamily="34" charset="0"/>
            </a:endParaRPr>
          </a:p>
          <a:p>
            <a:r>
              <a:rPr lang="en-US" dirty="0">
                <a:latin typeface="Bahnschrift SemiBold" panose="020B0502040204020203" pitchFamily="34" charset="0"/>
              </a:rPr>
              <a:t>Allow for shifting ideas over time just….</a:t>
            </a:r>
          </a:p>
          <a:p>
            <a:pPr marL="0" indent="0">
              <a:buNone/>
            </a:pPr>
            <a:endParaRPr lang="en-US" dirty="0">
              <a:latin typeface="Bahnschrift SemiBold" panose="020B0502040204020203" pitchFamily="34" charset="0"/>
            </a:endParaRPr>
          </a:p>
          <a:p>
            <a:r>
              <a:rPr lang="en-US" sz="5700" i="1" u="sng" dirty="0">
                <a:latin typeface="Bahnschrift SemiBold" panose="020B0502040204020203" pitchFamily="34" charset="0"/>
              </a:rPr>
              <a:t>DOCUMENT EVERYTHING!!!!!!!!!!!</a:t>
            </a:r>
          </a:p>
        </p:txBody>
      </p:sp>
      <p:pic>
        <p:nvPicPr>
          <p:cNvPr id="2050" name="Picture 2" descr="D:\Executive Drive\Philadelphia's Magic Gardens\Philadelphia's Magic Gardens Team Site - Documents\Photographs\Portaits of IZ and Zagars\2022\CAP Mar 23 2022, 3 28 37 P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583" r="8579"/>
          <a:stretch/>
        </p:blipFill>
        <p:spPr bwMode="auto">
          <a:xfrm>
            <a:off x="3086101" y="2498009"/>
            <a:ext cx="6257927" cy="6188792"/>
          </a:xfrm>
          <a:prstGeom prst="rect">
            <a:avLst/>
          </a:prstGeom>
          <a:noFill/>
          <a:ln w="57150">
            <a:solidFill>
              <a:srgbClr val="3333F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531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ahnschrift SemiBold" panose="020B0502040204020203" pitchFamily="34" charset="0"/>
              </a:rPr>
              <a:t>4. Keeping Your Word</a:t>
            </a:r>
          </a:p>
        </p:txBody>
      </p:sp>
      <p:sp>
        <p:nvSpPr>
          <p:cNvPr id="3" name="Content Placeholder 2"/>
          <p:cNvSpPr>
            <a:spLocks noGrp="1"/>
          </p:cNvSpPr>
          <p:nvPr>
            <p:ph idx="1"/>
          </p:nvPr>
        </p:nvSpPr>
        <p:spPr>
          <a:xfrm>
            <a:off x="2514600" y="2286001"/>
            <a:ext cx="5029200" cy="6788945"/>
          </a:xfrm>
        </p:spPr>
        <p:txBody>
          <a:bodyPr>
            <a:normAutofit fontScale="62500" lnSpcReduction="20000"/>
          </a:bodyPr>
          <a:lstStyle/>
          <a:p>
            <a:r>
              <a:rPr lang="en-US" dirty="0">
                <a:latin typeface="Bahnschrift SemiBold" panose="020B0502040204020203" pitchFamily="34" charset="0"/>
              </a:rPr>
              <a:t>Honor the work &amp; original vision</a:t>
            </a:r>
          </a:p>
          <a:p>
            <a:pPr marL="0" indent="0">
              <a:buNone/>
            </a:pPr>
            <a:endParaRPr lang="en-US" dirty="0">
              <a:latin typeface="Bahnschrift SemiBold" panose="020B0502040204020203" pitchFamily="34" charset="0"/>
            </a:endParaRPr>
          </a:p>
          <a:p>
            <a:r>
              <a:rPr lang="en-US" dirty="0">
                <a:latin typeface="Bahnschrift SemiBold" panose="020B0502040204020203" pitchFamily="34" charset="0"/>
              </a:rPr>
              <a:t>What were the dreams and promises made?</a:t>
            </a:r>
          </a:p>
          <a:p>
            <a:pPr marL="0" indent="0">
              <a:buNone/>
            </a:pPr>
            <a:endParaRPr lang="en-US" dirty="0">
              <a:latin typeface="Bahnschrift SemiBold" panose="020B0502040204020203" pitchFamily="34" charset="0"/>
            </a:endParaRPr>
          </a:p>
          <a:p>
            <a:r>
              <a:rPr lang="en-US" dirty="0">
                <a:latin typeface="Bahnschrift SemiBold" panose="020B0502040204020203" pitchFamily="34" charset="0"/>
              </a:rPr>
              <a:t>Make good on your plans </a:t>
            </a:r>
          </a:p>
          <a:p>
            <a:pPr marL="0" indent="0">
              <a:buNone/>
            </a:pPr>
            <a:endParaRPr lang="en-US" dirty="0">
              <a:latin typeface="Bahnschrift SemiBold" panose="020B0502040204020203" pitchFamily="34" charset="0"/>
            </a:endParaRPr>
          </a:p>
          <a:p>
            <a:r>
              <a:rPr lang="en-US" dirty="0">
                <a:latin typeface="Bahnschrift SemiBold" panose="020B0502040204020203" pitchFamily="34" charset="0"/>
              </a:rPr>
              <a:t>Work with community for positive outcomes</a:t>
            </a:r>
          </a:p>
          <a:p>
            <a:pPr marL="0" indent="0">
              <a:buNone/>
            </a:pPr>
            <a:endParaRPr lang="en-US" dirty="0">
              <a:latin typeface="Bahnschrift SemiBold" panose="020B0502040204020203" pitchFamily="34" charset="0"/>
            </a:endParaRPr>
          </a:p>
          <a:p>
            <a:r>
              <a:rPr lang="en-US" sz="6750" i="1" u="sng" dirty="0">
                <a:latin typeface="Bahnschrift SemiBold" panose="020B0502040204020203" pitchFamily="34" charset="0"/>
              </a:rPr>
              <a:t>KEEP DOCUMENTING!!!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2514600"/>
            <a:ext cx="7772400" cy="5829300"/>
          </a:xfrm>
          <a:prstGeom prst="rect">
            <a:avLst/>
          </a:prstGeom>
          <a:ln w="57150">
            <a:solidFill>
              <a:srgbClr val="3333FF"/>
            </a:solidFill>
          </a:ln>
        </p:spPr>
      </p:pic>
    </p:spTree>
    <p:extLst>
      <p:ext uri="{BB962C8B-B14F-4D97-AF65-F5344CB8AC3E}">
        <p14:creationId xmlns:p14="http://schemas.microsoft.com/office/powerpoint/2010/main" val="3370440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C207A-8BB4-80D2-F6FB-27181B187960}"/>
              </a:ext>
            </a:extLst>
          </p:cNvPr>
          <p:cNvSpPr>
            <a:spLocks noGrp="1"/>
          </p:cNvSpPr>
          <p:nvPr>
            <p:ph type="title" idx="4294967295"/>
          </p:nvPr>
        </p:nvSpPr>
        <p:spPr>
          <a:xfrm>
            <a:off x="4693757" y="796391"/>
            <a:ext cx="12480131" cy="1988345"/>
          </a:xfrm>
        </p:spPr>
        <p:txBody>
          <a:bodyPr>
            <a:normAutofit/>
          </a:bodyPr>
          <a:lstStyle/>
          <a:p>
            <a:r>
              <a:rPr lang="en-US" sz="5400" dirty="0">
                <a:latin typeface="Raleway" panose="020B0003030101060003" pitchFamily="34" charset="0"/>
                <a:cs typeface="Aharoni" panose="02010803020104030203" pitchFamily="2" charset="-79"/>
              </a:rPr>
              <a:t>Conservation Center for Art &amp; Historic Artifacts </a:t>
            </a:r>
          </a:p>
        </p:txBody>
      </p:sp>
      <p:grpSp>
        <p:nvGrpSpPr>
          <p:cNvPr id="3" name="Group 2">
            <a:extLst>
              <a:ext uri="{FF2B5EF4-FFF2-40B4-BE49-F238E27FC236}">
                <a16:creationId xmlns:a16="http://schemas.microsoft.com/office/drawing/2014/main" id="{49F5BC48-8B2C-12ED-E429-8882D8E86086}"/>
              </a:ext>
            </a:extLst>
          </p:cNvPr>
          <p:cNvGrpSpPr/>
          <p:nvPr/>
        </p:nvGrpSpPr>
        <p:grpSpPr>
          <a:xfrm>
            <a:off x="1" y="0"/>
            <a:ext cx="4015409" cy="10287000"/>
            <a:chOff x="228600" y="0"/>
            <a:chExt cx="2514600" cy="6858000"/>
          </a:xfrm>
        </p:grpSpPr>
        <p:pic>
          <p:nvPicPr>
            <p:cNvPr id="4" name="Picture 3" descr="G:\Workstation\Jessica Keister\Images from Katie\12.170 Institute for Advanced Study 3.JPG">
              <a:extLst>
                <a:ext uri="{FF2B5EF4-FFF2-40B4-BE49-F238E27FC236}">
                  <a16:creationId xmlns:a16="http://schemas.microsoft.com/office/drawing/2014/main" id="{E4ACD889-1661-73DE-9B3A-51C946A03182}"/>
                </a:ext>
              </a:extLst>
            </p:cNvPr>
            <p:cNvPicPr>
              <a:picLocks noChangeAspect="1" noChangeArrowheads="1"/>
            </p:cNvPicPr>
            <p:nvPr/>
          </p:nvPicPr>
          <p:blipFill>
            <a:blip r:embed="rId3" cstate="print"/>
            <a:srcRect/>
            <a:stretch>
              <a:fillRect/>
            </a:stretch>
          </p:blipFill>
          <p:spPr bwMode="auto">
            <a:xfrm>
              <a:off x="228600" y="0"/>
              <a:ext cx="2514600" cy="1683503"/>
            </a:xfrm>
            <a:prstGeom prst="rect">
              <a:avLst/>
            </a:prstGeom>
            <a:noFill/>
            <a:ln>
              <a:solidFill>
                <a:schemeClr val="bg1"/>
              </a:solidFill>
            </a:ln>
          </p:spPr>
        </p:pic>
        <p:pic>
          <p:nvPicPr>
            <p:cNvPr id="5" name="Picture 4" descr="G:\Workstation\Jessica Keister\Images from Katie\Jim Sewing.jpg">
              <a:extLst>
                <a:ext uri="{FF2B5EF4-FFF2-40B4-BE49-F238E27FC236}">
                  <a16:creationId xmlns:a16="http://schemas.microsoft.com/office/drawing/2014/main" id="{2EF78A52-8080-7628-D9F8-A574224C2EA0}"/>
                </a:ext>
              </a:extLst>
            </p:cNvPr>
            <p:cNvPicPr>
              <a:picLocks noChangeAspect="1" noChangeArrowheads="1"/>
            </p:cNvPicPr>
            <p:nvPr/>
          </p:nvPicPr>
          <p:blipFill>
            <a:blip r:embed="rId4" cstate="print"/>
            <a:srcRect/>
            <a:stretch>
              <a:fillRect/>
            </a:stretch>
          </p:blipFill>
          <p:spPr bwMode="auto">
            <a:xfrm>
              <a:off x="228600" y="4953000"/>
              <a:ext cx="2514600" cy="1905000"/>
            </a:xfrm>
            <a:prstGeom prst="rect">
              <a:avLst/>
            </a:prstGeom>
            <a:noFill/>
            <a:ln>
              <a:solidFill>
                <a:schemeClr val="bg1"/>
              </a:solidFill>
            </a:ln>
          </p:spPr>
        </p:pic>
        <p:pic>
          <p:nvPicPr>
            <p:cNvPr id="6" name="Picture 6" descr="G:\Workstation\Jessica Keister\Images from Katie\12.245.jpg">
              <a:extLst>
                <a:ext uri="{FF2B5EF4-FFF2-40B4-BE49-F238E27FC236}">
                  <a16:creationId xmlns:a16="http://schemas.microsoft.com/office/drawing/2014/main" id="{5A716DE3-E23F-745C-64F7-B435E52DD219}"/>
                </a:ext>
              </a:extLst>
            </p:cNvPr>
            <p:cNvPicPr>
              <a:picLocks noChangeAspect="1" noChangeArrowheads="1"/>
            </p:cNvPicPr>
            <p:nvPr/>
          </p:nvPicPr>
          <p:blipFill>
            <a:blip r:embed="rId5" cstate="print"/>
            <a:srcRect l="6413"/>
            <a:stretch>
              <a:fillRect/>
            </a:stretch>
          </p:blipFill>
          <p:spPr bwMode="auto">
            <a:xfrm>
              <a:off x="1631282" y="1676400"/>
              <a:ext cx="1111918" cy="1774825"/>
            </a:xfrm>
            <a:prstGeom prst="rect">
              <a:avLst/>
            </a:prstGeom>
            <a:noFill/>
            <a:ln>
              <a:solidFill>
                <a:schemeClr val="bg1"/>
              </a:solidFill>
            </a:ln>
          </p:spPr>
        </p:pic>
        <p:pic>
          <p:nvPicPr>
            <p:cNvPr id="7" name="Picture 2" descr="G:\Workstation\Jessica Keister\Images from Katie\Workshop_Image_3.jpg">
              <a:extLst>
                <a:ext uri="{FF2B5EF4-FFF2-40B4-BE49-F238E27FC236}">
                  <a16:creationId xmlns:a16="http://schemas.microsoft.com/office/drawing/2014/main" id="{0E8A4B6D-351C-260D-A1EF-7AD16442BD26}"/>
                </a:ext>
              </a:extLst>
            </p:cNvPr>
            <p:cNvPicPr>
              <a:picLocks noChangeAspect="1" noChangeArrowheads="1"/>
            </p:cNvPicPr>
            <p:nvPr/>
          </p:nvPicPr>
          <p:blipFill>
            <a:blip r:embed="rId6" cstate="print"/>
            <a:srcRect r="2161"/>
            <a:stretch>
              <a:fillRect/>
            </a:stretch>
          </p:blipFill>
          <p:spPr bwMode="auto">
            <a:xfrm>
              <a:off x="228600" y="1676400"/>
              <a:ext cx="1447800" cy="1752600"/>
            </a:xfrm>
            <a:prstGeom prst="rect">
              <a:avLst/>
            </a:prstGeom>
            <a:noFill/>
            <a:ln>
              <a:solidFill>
                <a:schemeClr val="bg1"/>
              </a:solidFill>
            </a:ln>
          </p:spPr>
        </p:pic>
        <p:pic>
          <p:nvPicPr>
            <p:cNvPr id="8" name="Picture 5" descr="G:\Workstation\Jessica Keister\Images from Katie\11.315_JessK_Inpainting 004.jpg">
              <a:extLst>
                <a:ext uri="{FF2B5EF4-FFF2-40B4-BE49-F238E27FC236}">
                  <a16:creationId xmlns:a16="http://schemas.microsoft.com/office/drawing/2014/main" id="{61A599E0-F131-F3CB-3374-4DC70711195D}"/>
                </a:ext>
              </a:extLst>
            </p:cNvPr>
            <p:cNvPicPr>
              <a:picLocks noChangeAspect="1" noChangeArrowheads="1"/>
            </p:cNvPicPr>
            <p:nvPr/>
          </p:nvPicPr>
          <p:blipFill>
            <a:blip r:embed="rId7" cstate="print"/>
            <a:srcRect t="8000" b="12000"/>
            <a:stretch>
              <a:fillRect/>
            </a:stretch>
          </p:blipFill>
          <p:spPr bwMode="auto">
            <a:xfrm>
              <a:off x="228600" y="3429000"/>
              <a:ext cx="2514600" cy="1524000"/>
            </a:xfrm>
            <a:prstGeom prst="rect">
              <a:avLst/>
            </a:prstGeom>
            <a:noFill/>
            <a:ln>
              <a:solidFill>
                <a:schemeClr val="bg1"/>
              </a:solidFill>
            </a:ln>
          </p:spPr>
        </p:pic>
      </p:grpSp>
      <p:sp>
        <p:nvSpPr>
          <p:cNvPr id="9" name="Subtitle 2">
            <a:extLst>
              <a:ext uri="{FF2B5EF4-FFF2-40B4-BE49-F238E27FC236}">
                <a16:creationId xmlns:a16="http://schemas.microsoft.com/office/drawing/2014/main" id="{D8AA03F4-1FB6-18CF-886B-836CB94E0236}"/>
              </a:ext>
            </a:extLst>
          </p:cNvPr>
          <p:cNvSpPr txBox="1">
            <a:spLocks/>
          </p:cNvSpPr>
          <p:nvPr/>
        </p:nvSpPr>
        <p:spPr>
          <a:xfrm>
            <a:off x="4693756" y="3174383"/>
            <a:ext cx="12336947" cy="6566165"/>
          </a:xfrm>
          <a:prstGeom prst="rect">
            <a:avLst/>
          </a:prstGeom>
        </p:spPr>
        <p:txBody>
          <a:bodyPr vert="horz" wrap="square" lIns="102870" tIns="51437" rIns="102870" bIns="51437" rtlCol="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1219140">
              <a:buClr>
                <a:srgbClr val="000000"/>
              </a:buClr>
              <a:defRPr/>
            </a:pPr>
            <a:r>
              <a:rPr lang="en-US" sz="2700" i="1" dirty="0">
                <a:solidFill>
                  <a:srgbClr val="000000"/>
                </a:solidFill>
                <a:latin typeface="Cambria" panose="02040503050406030204" pitchFamily="18" charset="0"/>
                <a:ea typeface="Cambria" panose="02040503050406030204" pitchFamily="18" charset="0"/>
                <a:sym typeface="Arial"/>
              </a:rPr>
              <a:t>In a typical year: </a:t>
            </a:r>
          </a:p>
          <a:p>
            <a:pPr defTabSz="1219140">
              <a:buClr>
                <a:srgbClr val="000000"/>
              </a:buClr>
              <a:defRPr/>
            </a:pPr>
            <a:endParaRPr lang="en-US" sz="2700" i="1" dirty="0">
              <a:solidFill>
                <a:srgbClr val="000000"/>
              </a:solidFill>
              <a:latin typeface="Cambria" panose="02040503050406030204" pitchFamily="18" charset="0"/>
              <a:ea typeface="Cambria" panose="02040503050406030204" pitchFamily="18" charset="0"/>
              <a:sym typeface="Arial"/>
            </a:endParaRPr>
          </a:p>
          <a:p>
            <a:pPr marL="123225" indent="-123225" defTabSz="1219140">
              <a:buClr>
                <a:srgbClr val="000000"/>
              </a:buClr>
              <a:buFont typeface="Arial" pitchFamily="34" charset="0"/>
              <a:buChar char="•"/>
              <a:defRPr/>
            </a:pPr>
            <a:r>
              <a:rPr lang="en-US" sz="2250" dirty="0">
                <a:solidFill>
                  <a:srgbClr val="000000"/>
                </a:solidFill>
                <a:latin typeface="Cambria" panose="02040503050406030204" pitchFamily="18" charset="0"/>
                <a:ea typeface="Cambria" panose="02040503050406030204" pitchFamily="18" charset="0"/>
                <a:sym typeface="Arial"/>
              </a:rPr>
              <a:t>Preservation Services specialists complete over 50 survey projects.</a:t>
            </a:r>
          </a:p>
          <a:p>
            <a:pPr marL="123225" indent="-123225" defTabSz="1219140">
              <a:buClr>
                <a:srgbClr val="000000"/>
              </a:buClr>
              <a:buFont typeface="Arial" pitchFamily="34" charset="0"/>
              <a:buChar char="•"/>
              <a:defRPr/>
            </a:pPr>
            <a:endParaRPr lang="en-US" sz="2250" dirty="0">
              <a:solidFill>
                <a:srgbClr val="000000"/>
              </a:solidFill>
              <a:latin typeface="Cambria" panose="02040503050406030204" pitchFamily="18" charset="0"/>
              <a:ea typeface="Cambria" panose="02040503050406030204" pitchFamily="18" charset="0"/>
              <a:sym typeface="Arial"/>
            </a:endParaRPr>
          </a:p>
          <a:p>
            <a:pPr marL="123225" indent="-123225" defTabSz="1219140">
              <a:buClr>
                <a:srgbClr val="000000"/>
              </a:buClr>
              <a:buFont typeface="Arial" pitchFamily="34" charset="0"/>
              <a:buChar char="•"/>
              <a:defRPr/>
            </a:pPr>
            <a:r>
              <a:rPr lang="en-US" sz="2250" dirty="0">
                <a:solidFill>
                  <a:srgbClr val="000000"/>
                </a:solidFill>
                <a:latin typeface="Cambria" panose="02040503050406030204" pitchFamily="18" charset="0"/>
                <a:ea typeface="Cambria" panose="02040503050406030204" pitchFamily="18" charset="0"/>
                <a:sym typeface="Arial"/>
              </a:rPr>
              <a:t> Approximately 60 CCAHA-sponsored workshops, conferences, webinars, and training sessions are presented.</a:t>
            </a:r>
          </a:p>
          <a:p>
            <a:pPr marL="123225" indent="-123225" defTabSz="1219140">
              <a:buClr>
                <a:srgbClr val="000000"/>
              </a:buClr>
              <a:buFont typeface="Arial" pitchFamily="34" charset="0"/>
              <a:buChar char="•"/>
              <a:defRPr/>
            </a:pPr>
            <a:endParaRPr lang="en-US" sz="2250" dirty="0">
              <a:solidFill>
                <a:srgbClr val="000000"/>
              </a:solidFill>
              <a:latin typeface="Cambria" panose="02040503050406030204" pitchFamily="18" charset="0"/>
              <a:ea typeface="Cambria" panose="02040503050406030204" pitchFamily="18" charset="0"/>
              <a:sym typeface="Arial"/>
            </a:endParaRPr>
          </a:p>
          <a:p>
            <a:pPr marL="123225" indent="-123225" defTabSz="1219140">
              <a:buClr>
                <a:srgbClr val="000000"/>
              </a:buClr>
              <a:buFont typeface="Arial" pitchFamily="34" charset="0"/>
              <a:buChar char="•"/>
              <a:defRPr/>
            </a:pPr>
            <a:r>
              <a:rPr lang="en-US" sz="2250" dirty="0">
                <a:solidFill>
                  <a:srgbClr val="000000"/>
                </a:solidFill>
                <a:latin typeface="Cambria" panose="02040503050406030204" pitchFamily="18" charset="0"/>
                <a:ea typeface="Cambria" panose="02040503050406030204" pitchFamily="18" charset="0"/>
                <a:sym typeface="Arial"/>
              </a:rPr>
              <a:t> The Digital Imaging Services staff digitizes thousands of pages </a:t>
            </a:r>
            <a:br>
              <a:rPr lang="en-US" sz="2250" dirty="0">
                <a:solidFill>
                  <a:srgbClr val="000000"/>
                </a:solidFill>
                <a:latin typeface="Cambria" panose="02040503050406030204" pitchFamily="18" charset="0"/>
                <a:ea typeface="Cambria" panose="02040503050406030204" pitchFamily="18" charset="0"/>
                <a:sym typeface="Arial"/>
              </a:rPr>
            </a:br>
            <a:r>
              <a:rPr lang="en-US" sz="2250" dirty="0">
                <a:solidFill>
                  <a:srgbClr val="000000"/>
                </a:solidFill>
                <a:latin typeface="Cambria" panose="02040503050406030204" pitchFamily="18" charset="0"/>
                <a:ea typeface="Cambria" panose="02040503050406030204" pitchFamily="18" charset="0"/>
                <a:sym typeface="Arial"/>
              </a:rPr>
              <a:t>of fragile archival documents, books, and photographs.</a:t>
            </a:r>
          </a:p>
          <a:p>
            <a:pPr marL="123225" indent="-123225" defTabSz="1219140">
              <a:buClr>
                <a:srgbClr val="000000"/>
              </a:buClr>
              <a:buFont typeface="Arial" pitchFamily="34" charset="0"/>
              <a:buChar char="•"/>
              <a:defRPr/>
            </a:pPr>
            <a:endParaRPr lang="en-US" sz="2250" dirty="0">
              <a:solidFill>
                <a:srgbClr val="000000"/>
              </a:solidFill>
              <a:latin typeface="Cambria" panose="02040503050406030204" pitchFamily="18" charset="0"/>
              <a:ea typeface="Cambria" panose="02040503050406030204" pitchFamily="18" charset="0"/>
              <a:sym typeface="Arial"/>
            </a:endParaRPr>
          </a:p>
          <a:p>
            <a:pPr marL="123225" indent="-123225" defTabSz="1219140">
              <a:buClr>
                <a:srgbClr val="000000"/>
              </a:buClr>
              <a:buFont typeface="Arial" pitchFamily="34" charset="0"/>
              <a:buChar char="•"/>
              <a:defRPr/>
            </a:pPr>
            <a:r>
              <a:rPr lang="en-US" sz="2250" dirty="0">
                <a:solidFill>
                  <a:srgbClr val="000000"/>
                </a:solidFill>
                <a:latin typeface="Cambria" panose="02040503050406030204" pitchFamily="18" charset="0"/>
                <a:ea typeface="Cambria" panose="02040503050406030204" pitchFamily="18" charset="0"/>
                <a:sym typeface="Arial"/>
              </a:rPr>
              <a:t> Conservators assess and treat more than 6,000 individual </a:t>
            </a:r>
            <a:br>
              <a:rPr lang="en-US" sz="2250" dirty="0">
                <a:solidFill>
                  <a:srgbClr val="000000"/>
                </a:solidFill>
                <a:latin typeface="Cambria" panose="02040503050406030204" pitchFamily="18" charset="0"/>
                <a:ea typeface="Cambria" panose="02040503050406030204" pitchFamily="18" charset="0"/>
                <a:sym typeface="Arial"/>
              </a:rPr>
            </a:br>
            <a:r>
              <a:rPr lang="en-US" sz="2250" dirty="0">
                <a:solidFill>
                  <a:srgbClr val="000000"/>
                </a:solidFill>
                <a:latin typeface="Cambria" panose="02040503050406030204" pitchFamily="18" charset="0"/>
                <a:ea typeface="Cambria" panose="02040503050406030204" pitchFamily="18" charset="0"/>
                <a:sym typeface="Arial"/>
              </a:rPr>
              <a:t>artifacts, from over 400 clients.</a:t>
            </a:r>
          </a:p>
          <a:p>
            <a:pPr marL="123225" indent="-123225" defTabSz="1219140">
              <a:buClr>
                <a:srgbClr val="000000"/>
              </a:buClr>
              <a:buFont typeface="Arial" pitchFamily="34" charset="0"/>
              <a:buChar char="•"/>
              <a:defRPr/>
            </a:pPr>
            <a:endParaRPr lang="en-US" sz="2250" dirty="0">
              <a:solidFill>
                <a:srgbClr val="000000"/>
              </a:solidFill>
              <a:latin typeface="Cambria" panose="02040503050406030204" pitchFamily="18" charset="0"/>
              <a:ea typeface="Cambria" panose="02040503050406030204" pitchFamily="18" charset="0"/>
              <a:sym typeface="Arial"/>
            </a:endParaRPr>
          </a:p>
          <a:p>
            <a:pPr marL="123225" indent="-123225" defTabSz="1219140">
              <a:buClr>
                <a:srgbClr val="000000"/>
              </a:buClr>
              <a:buFont typeface="Arial" pitchFamily="34" charset="0"/>
              <a:buChar char="•"/>
              <a:defRPr/>
            </a:pPr>
            <a:r>
              <a:rPr lang="en-US" sz="2250" dirty="0">
                <a:solidFill>
                  <a:srgbClr val="000000"/>
                </a:solidFill>
                <a:latin typeface="Cambria" panose="02040503050406030204" pitchFamily="18" charset="0"/>
                <a:ea typeface="Cambria" panose="02040503050406030204" pitchFamily="18" charset="0"/>
                <a:sym typeface="Arial"/>
              </a:rPr>
              <a:t> Housing &amp; Framing Services house approx. 75% of the artifacts treated (folder, sleeve, box, mat and frame, or sealed package).</a:t>
            </a:r>
          </a:p>
        </p:txBody>
      </p:sp>
    </p:spTree>
    <p:extLst>
      <p:ext uri="{BB962C8B-B14F-4D97-AF65-F5344CB8AC3E}">
        <p14:creationId xmlns:p14="http://schemas.microsoft.com/office/powerpoint/2010/main" val="1960152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EFE"/>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530247" y="1530247"/>
            <a:ext cx="10313537" cy="7253043"/>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449E"/>
            </a:solidFill>
          </p:spPr>
          <p:txBody>
            <a:bodyPr/>
            <a:lstStyle/>
            <a:p>
              <a:endParaRPr lang="en-US"/>
            </a:p>
          </p:txBody>
        </p:sp>
      </p:grpSp>
      <p:grpSp>
        <p:nvGrpSpPr>
          <p:cNvPr id="4" name="Group 4"/>
          <p:cNvGrpSpPr/>
          <p:nvPr/>
        </p:nvGrpSpPr>
        <p:grpSpPr>
          <a:xfrm>
            <a:off x="828997" y="2357529"/>
            <a:ext cx="5595049" cy="5598479"/>
            <a:chOff x="0" y="0"/>
            <a:chExt cx="7460066" cy="7464638"/>
          </a:xfrm>
        </p:grpSpPr>
        <p:grpSp>
          <p:nvGrpSpPr>
            <p:cNvPr id="5" name="Group 5"/>
            <p:cNvGrpSpPr>
              <a:grpSpLocks noChangeAspect="1"/>
            </p:cNvGrpSpPr>
            <p:nvPr/>
          </p:nvGrpSpPr>
          <p:grpSpPr>
            <a:xfrm>
              <a:off x="27436" y="32009"/>
              <a:ext cx="7432629" cy="7432629"/>
              <a:chOff x="6705600" y="1371600"/>
              <a:chExt cx="10972800" cy="10972800"/>
            </a:xfrm>
          </p:grpSpPr>
          <p:sp>
            <p:nvSpPr>
              <p:cNvPr id="6" name="Freeform 6"/>
              <p:cNvSpPr/>
              <p:nvPr/>
            </p:nvSpPr>
            <p:spPr>
              <a:xfrm>
                <a:off x="6696808" y="1100629"/>
                <a:ext cx="10990383" cy="11514742"/>
              </a:xfrm>
              <a:custGeom>
                <a:avLst/>
                <a:gdLst/>
                <a:ahLst/>
                <a:cxnLst/>
                <a:rect l="l" t="t" r="r" b="b"/>
                <a:pathLst>
                  <a:path w="10990383" h="11514742">
                    <a:moveTo>
                      <a:pt x="8792" y="5757371"/>
                    </a:moveTo>
                    <a:cubicBezTo>
                      <a:pt x="0" y="7723318"/>
                      <a:pt x="1043775" y="9543701"/>
                      <a:pt x="2744885" y="10529222"/>
                    </a:cubicBezTo>
                    <a:cubicBezTo>
                      <a:pt x="4445995" y="11514742"/>
                      <a:pt x="6544390" y="11514742"/>
                      <a:pt x="8245500" y="10529222"/>
                    </a:cubicBezTo>
                    <a:cubicBezTo>
                      <a:pt x="9946609" y="9543701"/>
                      <a:pt x="10990384" y="7723318"/>
                      <a:pt x="10981592" y="5757371"/>
                    </a:cubicBezTo>
                    <a:cubicBezTo>
                      <a:pt x="10990384" y="3791424"/>
                      <a:pt x="9946609" y="1971041"/>
                      <a:pt x="8245500" y="985520"/>
                    </a:cubicBezTo>
                    <a:cubicBezTo>
                      <a:pt x="6544390" y="0"/>
                      <a:pt x="4445995" y="0"/>
                      <a:pt x="2744885" y="985520"/>
                    </a:cubicBezTo>
                    <a:cubicBezTo>
                      <a:pt x="1043775" y="1971041"/>
                      <a:pt x="0" y="3791424"/>
                      <a:pt x="8792" y="5757371"/>
                    </a:cubicBezTo>
                    <a:close/>
                  </a:path>
                </a:pathLst>
              </a:custGeom>
              <a:solidFill>
                <a:srgbClr val="FFFFFF"/>
              </a:solidFill>
            </p:spPr>
            <p:txBody>
              <a:bodyPr/>
              <a:lstStyle/>
              <a:p>
                <a:endParaRPr lang="en-US"/>
              </a:p>
            </p:txBody>
          </p:sp>
        </p:grpSp>
        <p:sp>
          <p:nvSpPr>
            <p:cNvPr id="7" name="Freeform 7"/>
            <p:cNvSpPr/>
            <p:nvPr/>
          </p:nvSpPr>
          <p:spPr>
            <a:xfrm>
              <a:off x="0" y="0"/>
              <a:ext cx="7460066" cy="7460066"/>
            </a:xfrm>
            <a:custGeom>
              <a:avLst/>
              <a:gdLst/>
              <a:ahLst/>
              <a:cxnLst/>
              <a:rect l="l" t="t" r="r" b="b"/>
              <a:pathLst>
                <a:path w="7460066" h="7460066">
                  <a:moveTo>
                    <a:pt x="0" y="0"/>
                  </a:moveTo>
                  <a:lnTo>
                    <a:pt x="7460066" y="0"/>
                  </a:lnTo>
                  <a:lnTo>
                    <a:pt x="7460066" y="7460066"/>
                  </a:lnTo>
                  <a:lnTo>
                    <a:pt x="0" y="7460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809969" y="1931613"/>
              <a:ext cx="5840128" cy="3601412"/>
            </a:xfrm>
            <a:custGeom>
              <a:avLst/>
              <a:gdLst/>
              <a:ahLst/>
              <a:cxnLst/>
              <a:rect l="l" t="t" r="r" b="b"/>
              <a:pathLst>
                <a:path w="5840128" h="3601412">
                  <a:moveTo>
                    <a:pt x="0" y="0"/>
                  </a:moveTo>
                  <a:lnTo>
                    <a:pt x="5840128" y="0"/>
                  </a:lnTo>
                  <a:lnTo>
                    <a:pt x="5840128" y="3601412"/>
                  </a:lnTo>
                  <a:lnTo>
                    <a:pt x="0" y="3601412"/>
                  </a:lnTo>
                  <a:lnTo>
                    <a:pt x="0" y="0"/>
                  </a:lnTo>
                  <a:close/>
                </a:path>
              </a:pathLst>
            </a:custGeom>
            <a:blipFill>
              <a:blip r:embed="rId4"/>
              <a:stretch>
                <a:fillRect/>
              </a:stretch>
            </a:blipFill>
          </p:spPr>
          <p:txBody>
            <a:bodyPr/>
            <a:lstStyle/>
            <a:p>
              <a:endParaRPr lang="en-US"/>
            </a:p>
          </p:txBody>
        </p:sp>
      </p:grpSp>
      <p:sp>
        <p:nvSpPr>
          <p:cNvPr id="9" name="TextBox 9"/>
          <p:cNvSpPr txBox="1"/>
          <p:nvPr/>
        </p:nvSpPr>
        <p:spPr>
          <a:xfrm>
            <a:off x="6597559" y="3505057"/>
            <a:ext cx="11199124" cy="942975"/>
          </a:xfrm>
          <a:prstGeom prst="rect">
            <a:avLst/>
          </a:prstGeom>
        </p:spPr>
        <p:txBody>
          <a:bodyPr lIns="0" tIns="0" rIns="0" bIns="0" rtlCol="0" anchor="t">
            <a:spAutoFit/>
          </a:bodyPr>
          <a:lstStyle/>
          <a:p>
            <a:pPr algn="ctr">
              <a:lnSpc>
                <a:spcPts val="7440"/>
              </a:lnSpc>
            </a:pPr>
            <a:r>
              <a:rPr lang="en-US" sz="6200">
                <a:solidFill>
                  <a:srgbClr val="00449E"/>
                </a:solidFill>
                <a:latin typeface="Futura 1"/>
                <a:ea typeface="Futura 1"/>
                <a:cs typeface="Futura 1"/>
                <a:sym typeface="Futura 1"/>
              </a:rPr>
              <a:t>Succession Planning Case Study</a:t>
            </a:r>
          </a:p>
        </p:txBody>
      </p:sp>
      <p:sp>
        <p:nvSpPr>
          <p:cNvPr id="10" name="TextBox 10"/>
          <p:cNvSpPr txBox="1"/>
          <p:nvPr/>
        </p:nvSpPr>
        <p:spPr>
          <a:xfrm>
            <a:off x="7395085" y="5311730"/>
            <a:ext cx="9390631" cy="1419932"/>
          </a:xfrm>
          <a:prstGeom prst="rect">
            <a:avLst/>
          </a:prstGeom>
        </p:spPr>
        <p:txBody>
          <a:bodyPr lIns="0" tIns="0" rIns="0" bIns="0" rtlCol="0" anchor="t">
            <a:spAutoFit/>
          </a:bodyPr>
          <a:lstStyle/>
          <a:p>
            <a:pPr algn="ctr">
              <a:lnSpc>
                <a:spcPts val="5765"/>
              </a:lnSpc>
            </a:pPr>
            <a:r>
              <a:rPr lang="en-US" sz="4118">
                <a:solidFill>
                  <a:srgbClr val="5D9C00"/>
                </a:solidFill>
                <a:latin typeface="Futura 2"/>
                <a:ea typeface="Futura 2"/>
                <a:cs typeface="Futura 2"/>
                <a:sym typeface="Futura 2"/>
              </a:rPr>
              <a:t>Chorus America: </a:t>
            </a:r>
          </a:p>
          <a:p>
            <a:pPr algn="ctr">
              <a:lnSpc>
                <a:spcPts val="5765"/>
              </a:lnSpc>
              <a:spcBef>
                <a:spcPct val="0"/>
              </a:spcBef>
            </a:pPr>
            <a:r>
              <a:rPr lang="en-US" sz="4118">
                <a:solidFill>
                  <a:srgbClr val="5D9C00"/>
                </a:solidFill>
                <a:latin typeface="Futura 2"/>
                <a:ea typeface="Futura 2"/>
                <a:cs typeface="Futura 2"/>
                <a:sym typeface="Futura 2"/>
              </a:rPr>
              <a:t>Catherine Dehoney, President and CEO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EFE"/>
        </a:solidFill>
        <a:effectLst/>
      </p:bgPr>
    </p:bg>
    <p:spTree>
      <p:nvGrpSpPr>
        <p:cNvPr id="1" name=""/>
        <p:cNvGrpSpPr/>
        <p:nvPr/>
      </p:nvGrpSpPr>
      <p:grpSpPr>
        <a:xfrm>
          <a:off x="0" y="0"/>
          <a:ext cx="0" cy="0"/>
          <a:chOff x="0" y="0"/>
          <a:chExt cx="0" cy="0"/>
        </a:xfrm>
      </p:grpSpPr>
      <p:sp>
        <p:nvSpPr>
          <p:cNvPr id="2" name="Freeform 2"/>
          <p:cNvSpPr/>
          <p:nvPr/>
        </p:nvSpPr>
        <p:spPr>
          <a:xfrm>
            <a:off x="13786519" y="311819"/>
            <a:ext cx="2805362" cy="2805362"/>
          </a:xfrm>
          <a:custGeom>
            <a:avLst/>
            <a:gdLst/>
            <a:ahLst/>
            <a:cxnLst/>
            <a:rect l="l" t="t" r="r" b="b"/>
            <a:pathLst>
              <a:path w="2805362" h="2805362">
                <a:moveTo>
                  <a:pt x="0" y="0"/>
                </a:moveTo>
                <a:lnTo>
                  <a:pt x="2805362" y="0"/>
                </a:lnTo>
                <a:lnTo>
                  <a:pt x="2805362" y="2805362"/>
                </a:lnTo>
                <a:lnTo>
                  <a:pt x="0" y="280536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74420" y="5993168"/>
            <a:ext cx="10213762" cy="1767688"/>
          </a:xfrm>
          <a:prstGeom prst="rect">
            <a:avLst/>
          </a:prstGeom>
        </p:spPr>
        <p:txBody>
          <a:bodyPr lIns="0" tIns="0" rIns="0" bIns="0" rtlCol="0" anchor="t">
            <a:spAutoFit/>
          </a:bodyPr>
          <a:lstStyle/>
          <a:p>
            <a:pPr algn="l">
              <a:lnSpc>
                <a:spcPts val="4651"/>
              </a:lnSpc>
            </a:pPr>
            <a:r>
              <a:rPr lang="en-US" sz="3600" spc="-3">
                <a:solidFill>
                  <a:srgbClr val="00467F"/>
                </a:solidFill>
                <a:latin typeface="Futura 2"/>
                <a:ea typeface="Futura 2"/>
                <a:cs typeface="Futura 2"/>
                <a:sym typeface="Futura 2"/>
              </a:rPr>
              <a:t>Chorus America strengthens singing communities with the advocacy, connections, and resources they need to be a vital part of society.</a:t>
            </a:r>
          </a:p>
        </p:txBody>
      </p:sp>
      <p:sp>
        <p:nvSpPr>
          <p:cNvPr id="4" name="TextBox 4"/>
          <p:cNvSpPr txBox="1"/>
          <p:nvPr/>
        </p:nvSpPr>
        <p:spPr>
          <a:xfrm>
            <a:off x="1074420" y="1990839"/>
            <a:ext cx="10394442" cy="1767688"/>
          </a:xfrm>
          <a:prstGeom prst="rect">
            <a:avLst/>
          </a:prstGeom>
        </p:spPr>
        <p:txBody>
          <a:bodyPr lIns="0" tIns="0" rIns="0" bIns="0" rtlCol="0" anchor="t">
            <a:spAutoFit/>
          </a:bodyPr>
          <a:lstStyle/>
          <a:p>
            <a:pPr algn="l">
              <a:lnSpc>
                <a:spcPts val="4651"/>
              </a:lnSpc>
            </a:pPr>
            <a:r>
              <a:rPr lang="en-US" sz="3600" spc="-3">
                <a:solidFill>
                  <a:srgbClr val="00467F"/>
                </a:solidFill>
                <a:latin typeface="Futura 2"/>
                <a:ea typeface="Futura 2"/>
                <a:cs typeface="Futura 2"/>
                <a:sym typeface="Futura 2"/>
              </a:rPr>
              <a:t>Chorus America envisions a vibrant society in which diverse singing communities affirm and share the full range and depth of our humanity.</a:t>
            </a:r>
          </a:p>
        </p:txBody>
      </p:sp>
      <p:sp>
        <p:nvSpPr>
          <p:cNvPr id="5" name="TextBox 5"/>
          <p:cNvSpPr txBox="1"/>
          <p:nvPr/>
        </p:nvSpPr>
        <p:spPr>
          <a:xfrm>
            <a:off x="1017270" y="578325"/>
            <a:ext cx="2718854" cy="1394460"/>
          </a:xfrm>
          <a:prstGeom prst="rect">
            <a:avLst/>
          </a:prstGeom>
        </p:spPr>
        <p:txBody>
          <a:bodyPr lIns="0" tIns="0" rIns="0" bIns="0" rtlCol="0" anchor="t">
            <a:spAutoFit/>
          </a:bodyPr>
          <a:lstStyle/>
          <a:p>
            <a:pPr algn="l">
              <a:lnSpc>
                <a:spcPts val="11340"/>
              </a:lnSpc>
            </a:pPr>
            <a:r>
              <a:rPr lang="en-US" sz="8100" spc="-8">
                <a:solidFill>
                  <a:srgbClr val="5D9C00"/>
                </a:solidFill>
                <a:latin typeface="Futura 1"/>
                <a:ea typeface="Futura 1"/>
                <a:cs typeface="Futura 1"/>
                <a:sym typeface="Futura 1"/>
              </a:rPr>
              <a:t>Vision</a:t>
            </a:r>
          </a:p>
        </p:txBody>
      </p:sp>
      <p:sp>
        <p:nvSpPr>
          <p:cNvPr id="6" name="TextBox 6"/>
          <p:cNvSpPr txBox="1"/>
          <p:nvPr/>
        </p:nvSpPr>
        <p:spPr>
          <a:xfrm>
            <a:off x="1074877" y="4564537"/>
            <a:ext cx="3343275" cy="1394460"/>
          </a:xfrm>
          <a:prstGeom prst="rect">
            <a:avLst/>
          </a:prstGeom>
        </p:spPr>
        <p:txBody>
          <a:bodyPr lIns="0" tIns="0" rIns="0" bIns="0" rtlCol="0" anchor="t">
            <a:spAutoFit/>
          </a:bodyPr>
          <a:lstStyle/>
          <a:p>
            <a:pPr algn="l">
              <a:lnSpc>
                <a:spcPts val="11340"/>
              </a:lnSpc>
            </a:pPr>
            <a:r>
              <a:rPr lang="en-US" sz="8100" spc="-8">
                <a:solidFill>
                  <a:srgbClr val="5D9C00"/>
                </a:solidFill>
                <a:latin typeface="Futura 1"/>
                <a:ea typeface="Futura 1"/>
                <a:cs typeface="Futura 1"/>
                <a:sym typeface="Futura 1"/>
              </a:rPr>
              <a:t>Mission</a:t>
            </a:r>
          </a:p>
        </p:txBody>
      </p:sp>
      <p:grpSp>
        <p:nvGrpSpPr>
          <p:cNvPr id="7" name="Group 7"/>
          <p:cNvGrpSpPr/>
          <p:nvPr/>
        </p:nvGrpSpPr>
        <p:grpSpPr>
          <a:xfrm rot="-5400000">
            <a:off x="10184831" y="2396330"/>
            <a:ext cx="10313537" cy="5892800"/>
            <a:chOff x="0" y="0"/>
            <a:chExt cx="6350000" cy="6339840"/>
          </a:xfrm>
        </p:grpSpPr>
        <p:sp>
          <p:nvSpPr>
            <p:cNvPr id="8" name="Freeform 8"/>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5D9C00"/>
            </a:solidFill>
          </p:spPr>
          <p:txBody>
            <a:bodyPr/>
            <a:lstStyle/>
            <a:p>
              <a:endParaRPr 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189200" y="311819"/>
            <a:ext cx="2805362" cy="2805362"/>
          </a:xfrm>
          <a:custGeom>
            <a:avLst/>
            <a:gdLst/>
            <a:ahLst/>
            <a:cxnLst/>
            <a:rect l="l" t="t" r="r" b="b"/>
            <a:pathLst>
              <a:path w="2805362" h="2805362">
                <a:moveTo>
                  <a:pt x="0" y="0"/>
                </a:moveTo>
                <a:lnTo>
                  <a:pt x="2805362" y="0"/>
                </a:lnTo>
                <a:lnTo>
                  <a:pt x="2805362" y="2805362"/>
                </a:lnTo>
                <a:lnTo>
                  <a:pt x="0" y="2805362"/>
                </a:lnTo>
                <a:lnTo>
                  <a:pt x="0" y="0"/>
                </a:lnTo>
                <a:close/>
              </a:path>
            </a:pathLst>
          </a:custGeom>
          <a:blipFill>
            <a:blip r:embed="rId2"/>
            <a:stretch>
              <a:fillRect/>
            </a:stretch>
          </a:blipFill>
        </p:spPr>
        <p:txBody>
          <a:bodyPr/>
          <a:lstStyle/>
          <a:p>
            <a:endParaRPr lang="en-US"/>
          </a:p>
        </p:txBody>
      </p:sp>
      <p:graphicFrame>
        <p:nvGraphicFramePr>
          <p:cNvPr id="3" name="Table 3"/>
          <p:cNvGraphicFramePr>
            <a:graphicFrameLocks noGrp="1"/>
          </p:cNvGraphicFramePr>
          <p:nvPr/>
        </p:nvGraphicFramePr>
        <p:xfrm>
          <a:off x="2642457" y="650826"/>
          <a:ext cx="9709425" cy="4364033"/>
        </p:xfrm>
        <a:graphic>
          <a:graphicData uri="http://schemas.openxmlformats.org/drawingml/2006/table">
            <a:tbl>
              <a:tblPr/>
              <a:tblGrid>
                <a:gridCol w="3103587">
                  <a:extLst>
                    <a:ext uri="{9D8B030D-6E8A-4147-A177-3AD203B41FA5}">
                      <a16:colId xmlns:a16="http://schemas.microsoft.com/office/drawing/2014/main" val="20000"/>
                    </a:ext>
                  </a:extLst>
                </a:gridCol>
                <a:gridCol w="1739241">
                  <a:extLst>
                    <a:ext uri="{9D8B030D-6E8A-4147-A177-3AD203B41FA5}">
                      <a16:colId xmlns:a16="http://schemas.microsoft.com/office/drawing/2014/main" val="20001"/>
                    </a:ext>
                  </a:extLst>
                </a:gridCol>
                <a:gridCol w="1617655">
                  <a:extLst>
                    <a:ext uri="{9D8B030D-6E8A-4147-A177-3AD203B41FA5}">
                      <a16:colId xmlns:a16="http://schemas.microsoft.com/office/drawing/2014/main" val="20002"/>
                    </a:ext>
                  </a:extLst>
                </a:gridCol>
                <a:gridCol w="1563125">
                  <a:extLst>
                    <a:ext uri="{9D8B030D-6E8A-4147-A177-3AD203B41FA5}">
                      <a16:colId xmlns:a16="http://schemas.microsoft.com/office/drawing/2014/main" val="20003"/>
                    </a:ext>
                  </a:extLst>
                </a:gridCol>
                <a:gridCol w="1685817">
                  <a:extLst>
                    <a:ext uri="{9D8B030D-6E8A-4147-A177-3AD203B41FA5}">
                      <a16:colId xmlns:a16="http://schemas.microsoft.com/office/drawing/2014/main" val="20004"/>
                    </a:ext>
                  </a:extLst>
                </a:gridCol>
              </a:tblGrid>
              <a:tr h="878708">
                <a:tc gridSpan="5">
                  <a:txBody>
                    <a:bodyPr/>
                    <a:lstStyle/>
                    <a:p>
                      <a:pPr algn="ctr">
                        <a:lnSpc>
                          <a:spcPts val="3818"/>
                        </a:lnSpc>
                        <a:defRPr/>
                      </a:pPr>
                      <a:r>
                        <a:rPr lang="en-US" sz="2727">
                          <a:solidFill>
                            <a:srgbClr val="000000"/>
                          </a:solidFill>
                          <a:latin typeface="Futura 1"/>
                          <a:ea typeface="Futura 1"/>
                          <a:cs typeface="Futura 1"/>
                          <a:sym typeface="Futura 1"/>
                        </a:rPr>
                        <a:t>  Succession Candidates and High Potentials  </a:t>
                      </a:r>
                      <a:endParaRPr lang="en-US" sz="1100"/>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solidFill>
                      <a:srgbClr val="879EB4"/>
                    </a:solidFill>
                  </a:tcPr>
                </a:tc>
                <a:tc hMerge="1">
                  <a:txBody>
                    <a:bodyPr/>
                    <a:lstStyle/>
                    <a:p>
                      <a:pPr algn="ctr">
                        <a:lnSpc>
                          <a:spcPts val="3818"/>
                        </a:lnSpc>
                        <a:defRPr/>
                      </a:pPr>
                      <a:r>
                        <a:rPr lang="en-US" sz="2727">
                          <a:solidFill>
                            <a:srgbClr val="000000"/>
                          </a:solidFill>
                          <a:latin typeface="Futura 1"/>
                          <a:ea typeface="Futura 1"/>
                          <a:cs typeface="Futura 1"/>
                          <a:sym typeface="Futura 1"/>
                        </a:rPr>
                        <a:t>  Succession Candidates and High Potentials  </a:t>
                      </a:r>
                      <a:endParaRPr lang="en-US" sz="1100"/>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solidFill>
                      <a:srgbClr val="879EB4"/>
                    </a:solidFill>
                  </a:tcPr>
                </a:tc>
                <a:tc hMerge="1">
                  <a:txBody>
                    <a:bodyPr/>
                    <a:lstStyle/>
                    <a:p>
                      <a:pPr algn="ctr">
                        <a:lnSpc>
                          <a:spcPts val="3818"/>
                        </a:lnSpc>
                        <a:defRPr/>
                      </a:pPr>
                      <a:r>
                        <a:rPr lang="en-US" sz="2727">
                          <a:solidFill>
                            <a:srgbClr val="000000"/>
                          </a:solidFill>
                          <a:latin typeface="Futura 1"/>
                          <a:ea typeface="Futura 1"/>
                          <a:cs typeface="Futura 1"/>
                          <a:sym typeface="Futura 1"/>
                        </a:rPr>
                        <a:t>  Succession Candidates and High Potentials  </a:t>
                      </a:r>
                      <a:endParaRPr lang="en-US" sz="1100"/>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solidFill>
                      <a:srgbClr val="879EB4"/>
                    </a:solidFill>
                  </a:tcPr>
                </a:tc>
                <a:tc hMerge="1">
                  <a:txBody>
                    <a:bodyPr/>
                    <a:lstStyle/>
                    <a:p>
                      <a:pPr algn="ctr">
                        <a:lnSpc>
                          <a:spcPts val="3818"/>
                        </a:lnSpc>
                        <a:defRPr/>
                      </a:pPr>
                      <a:r>
                        <a:rPr lang="en-US" sz="2727">
                          <a:solidFill>
                            <a:srgbClr val="000000"/>
                          </a:solidFill>
                          <a:latin typeface="Futura 1"/>
                          <a:ea typeface="Futura 1"/>
                          <a:cs typeface="Futura 1"/>
                          <a:sym typeface="Futura 1"/>
                        </a:rPr>
                        <a:t>  Succession Candidates and High Potentials  </a:t>
                      </a:r>
                      <a:endParaRPr lang="en-US" sz="1100"/>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solidFill>
                      <a:srgbClr val="879EB4"/>
                    </a:solidFill>
                  </a:tcPr>
                </a:tc>
                <a:tc hMerge="1">
                  <a:txBody>
                    <a:bodyPr/>
                    <a:lstStyle/>
                    <a:p>
                      <a:pPr algn="ctr">
                        <a:lnSpc>
                          <a:spcPts val="3818"/>
                        </a:lnSpc>
                        <a:defRPr/>
                      </a:pPr>
                      <a:r>
                        <a:rPr lang="en-US" sz="2727">
                          <a:solidFill>
                            <a:srgbClr val="000000"/>
                          </a:solidFill>
                          <a:latin typeface="Futura 1"/>
                          <a:ea typeface="Futura 1"/>
                          <a:cs typeface="Futura 1"/>
                          <a:sym typeface="Futura 1"/>
                        </a:rPr>
                        <a:t>  Succession Candidates and High Potentials  </a:t>
                      </a:r>
                      <a:endParaRPr lang="en-US" sz="1100"/>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solidFill>
                      <a:srgbClr val="879EB4"/>
                    </a:solidFill>
                  </a:tcPr>
                </a:tc>
                <a:extLst>
                  <a:ext uri="{0D108BD9-81ED-4DB2-BD59-A6C34878D82A}">
                    <a16:rowId xmlns:a16="http://schemas.microsoft.com/office/drawing/2014/main" val="10000"/>
                  </a:ext>
                </a:extLst>
              </a:tr>
              <a:tr h="579692">
                <a:tc>
                  <a:txBody>
                    <a:bodyPr/>
                    <a:lstStyle/>
                    <a:p>
                      <a:pPr algn="l">
                        <a:lnSpc>
                          <a:spcPts val="1018"/>
                        </a:lnSpc>
                        <a:defRPr/>
                      </a:pPr>
                      <a:endParaRPr lang="en-US" sz="1100"/>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solidFill>
                      <a:srgbClr val="D9D9D9"/>
                    </a:solidFill>
                  </a:tcPr>
                </a:tc>
                <a:tc gridSpan="4">
                  <a:txBody>
                    <a:bodyPr/>
                    <a:lstStyle/>
                    <a:p>
                      <a:pPr algn="ctr">
                        <a:lnSpc>
                          <a:spcPts val="3958"/>
                        </a:lnSpc>
                        <a:defRPr/>
                      </a:pPr>
                      <a:r>
                        <a:rPr lang="en-US" sz="2827">
                          <a:solidFill>
                            <a:srgbClr val="000000"/>
                          </a:solidFill>
                          <a:latin typeface="Futura 1"/>
                          <a:ea typeface="Futura 1"/>
                          <a:cs typeface="Futura 1"/>
                          <a:sym typeface="Futura 1"/>
                        </a:rPr>
                        <a:t>Succession Candidates Ready In:</a:t>
                      </a:r>
                      <a:endParaRPr lang="en-US" sz="1100"/>
                    </a:p>
                  </a:txBody>
                  <a:tcPr marL="76200" marR="76200" marT="76200" marB="76200" anchor="b">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solidFill>
                      <a:srgbClr val="D9D9D9"/>
                    </a:solidFill>
                  </a:tcPr>
                </a:tc>
                <a:tc hMerge="1">
                  <a:txBody>
                    <a:bodyPr/>
                    <a:lstStyle/>
                    <a:p>
                      <a:pPr algn="ctr">
                        <a:lnSpc>
                          <a:spcPts val="3958"/>
                        </a:lnSpc>
                        <a:defRPr/>
                      </a:pPr>
                      <a:r>
                        <a:rPr lang="en-US" sz="2827">
                          <a:solidFill>
                            <a:srgbClr val="000000"/>
                          </a:solidFill>
                          <a:latin typeface="Futura 1"/>
                          <a:ea typeface="Futura 1"/>
                          <a:cs typeface="Futura 1"/>
                          <a:sym typeface="Futura 1"/>
                        </a:rPr>
                        <a:t>Succession Candidates Ready In:</a:t>
                      </a:r>
                      <a:endParaRPr lang="en-US" sz="1100"/>
                    </a:p>
                  </a:txBody>
                  <a:tcPr marL="76200" marR="76200" marT="76200" marB="76200" anchor="b">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solidFill>
                      <a:srgbClr val="D9D9D9"/>
                    </a:solidFill>
                  </a:tcPr>
                </a:tc>
                <a:tc hMerge="1">
                  <a:txBody>
                    <a:bodyPr/>
                    <a:lstStyle/>
                    <a:p>
                      <a:pPr algn="ctr">
                        <a:lnSpc>
                          <a:spcPts val="3958"/>
                        </a:lnSpc>
                        <a:defRPr/>
                      </a:pPr>
                      <a:r>
                        <a:rPr lang="en-US" sz="2827">
                          <a:solidFill>
                            <a:srgbClr val="000000"/>
                          </a:solidFill>
                          <a:latin typeface="Futura 1"/>
                          <a:ea typeface="Futura 1"/>
                          <a:cs typeface="Futura 1"/>
                          <a:sym typeface="Futura 1"/>
                        </a:rPr>
                        <a:t>Succession Candidates Ready In:</a:t>
                      </a:r>
                      <a:endParaRPr lang="en-US" sz="1100"/>
                    </a:p>
                  </a:txBody>
                  <a:tcPr marL="76200" marR="76200" marT="76200" marB="76200" anchor="b">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solidFill>
                      <a:srgbClr val="D9D9D9"/>
                    </a:solidFill>
                  </a:tcPr>
                </a:tc>
                <a:tc hMerge="1">
                  <a:txBody>
                    <a:bodyPr/>
                    <a:lstStyle/>
                    <a:p>
                      <a:pPr algn="ctr">
                        <a:lnSpc>
                          <a:spcPts val="3958"/>
                        </a:lnSpc>
                        <a:defRPr/>
                      </a:pPr>
                      <a:r>
                        <a:rPr lang="en-US" sz="2827">
                          <a:solidFill>
                            <a:srgbClr val="000000"/>
                          </a:solidFill>
                          <a:latin typeface="Futura 1"/>
                          <a:ea typeface="Futura 1"/>
                          <a:cs typeface="Futura 1"/>
                          <a:sym typeface="Futura 1"/>
                        </a:rPr>
                        <a:t>Succession Candidates Ready In:</a:t>
                      </a:r>
                      <a:endParaRPr lang="en-US" sz="1100"/>
                    </a:p>
                  </a:txBody>
                  <a:tcPr marL="76200" marR="76200" marT="76200" marB="76200" anchor="b">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471483">
                <a:tc>
                  <a:txBody>
                    <a:bodyPr/>
                    <a:lstStyle/>
                    <a:p>
                      <a:pPr algn="l">
                        <a:lnSpc>
                          <a:spcPts val="2838"/>
                        </a:lnSpc>
                        <a:defRPr/>
                      </a:pPr>
                      <a:r>
                        <a:rPr lang="en-US" sz="2027">
                          <a:solidFill>
                            <a:srgbClr val="000000"/>
                          </a:solidFill>
                          <a:latin typeface="Futura 1"/>
                          <a:ea typeface="Futura 1"/>
                          <a:cs typeface="Futura 1"/>
                          <a:sym typeface="Futura 1"/>
                        </a:rPr>
                        <a:t>Position</a:t>
                      </a:r>
                      <a:endParaRPr lang="en-US" sz="1100"/>
                    </a:p>
                  </a:txBody>
                  <a:tcPr marL="76200" marR="76200" marT="76200" marB="76200" anchor="b">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solidFill>
                      <a:srgbClr val="FF914D"/>
                    </a:solidFill>
                  </a:tcPr>
                </a:tc>
                <a:tc>
                  <a:txBody>
                    <a:bodyPr/>
                    <a:lstStyle/>
                    <a:p>
                      <a:pPr algn="l">
                        <a:lnSpc>
                          <a:spcPts val="2978"/>
                        </a:lnSpc>
                        <a:defRPr/>
                      </a:pPr>
                      <a:r>
                        <a:rPr lang="en-US" sz="2127">
                          <a:solidFill>
                            <a:srgbClr val="000000"/>
                          </a:solidFill>
                          <a:latin typeface="Futura 1"/>
                          <a:ea typeface="Futura 1"/>
                          <a:cs typeface="Futura 1"/>
                          <a:sym typeface="Futura 1"/>
                        </a:rPr>
                        <a:t>Incumbent </a:t>
                      </a:r>
                      <a:endParaRPr lang="en-US" sz="1100"/>
                    </a:p>
                  </a:txBody>
                  <a:tcPr marL="76200" marR="76200" marT="76200" marB="76200" anchor="b">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solidFill>
                      <a:srgbClr val="FF914D"/>
                    </a:solidFill>
                  </a:tcPr>
                </a:tc>
                <a:tc>
                  <a:txBody>
                    <a:bodyPr/>
                    <a:lstStyle/>
                    <a:p>
                      <a:pPr algn="l">
                        <a:lnSpc>
                          <a:spcPts val="2978"/>
                        </a:lnSpc>
                        <a:defRPr/>
                      </a:pPr>
                      <a:r>
                        <a:rPr lang="en-US" sz="2127">
                          <a:solidFill>
                            <a:srgbClr val="000000"/>
                          </a:solidFill>
                          <a:latin typeface="Futura 1"/>
                          <a:ea typeface="Futura 1"/>
                          <a:cs typeface="Futura 1"/>
                          <a:sym typeface="Futura 1"/>
                        </a:rPr>
                        <a:t>Ready Now  </a:t>
                      </a:r>
                      <a:endParaRPr lang="en-US" sz="1100"/>
                    </a:p>
                  </a:txBody>
                  <a:tcPr marL="76200" marR="76200" marT="76200" marB="76200" anchor="b">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solidFill>
                      <a:srgbClr val="FF3131"/>
                    </a:solidFill>
                  </a:tcPr>
                </a:tc>
                <a:tc>
                  <a:txBody>
                    <a:bodyPr/>
                    <a:lstStyle/>
                    <a:p>
                      <a:pPr algn="l">
                        <a:lnSpc>
                          <a:spcPts val="2978"/>
                        </a:lnSpc>
                        <a:defRPr/>
                      </a:pPr>
                      <a:r>
                        <a:rPr lang="en-US" sz="2127">
                          <a:solidFill>
                            <a:srgbClr val="000000"/>
                          </a:solidFill>
                          <a:latin typeface="Futura 1"/>
                          <a:ea typeface="Futura 1"/>
                          <a:cs typeface="Futura 1"/>
                          <a:sym typeface="Futura 1"/>
                        </a:rPr>
                        <a:t>1-2 years  </a:t>
                      </a:r>
                      <a:endParaRPr lang="en-US" sz="1100"/>
                    </a:p>
                  </a:txBody>
                  <a:tcPr marL="76200" marR="76200" marT="76200" marB="76200" anchor="b">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solidFill>
                      <a:srgbClr val="FF3131"/>
                    </a:solidFill>
                  </a:tcPr>
                </a:tc>
                <a:tc>
                  <a:txBody>
                    <a:bodyPr/>
                    <a:lstStyle/>
                    <a:p>
                      <a:pPr algn="l">
                        <a:lnSpc>
                          <a:spcPts val="2978"/>
                        </a:lnSpc>
                        <a:defRPr/>
                      </a:pPr>
                      <a:r>
                        <a:rPr lang="en-US" sz="2127">
                          <a:solidFill>
                            <a:srgbClr val="000000"/>
                          </a:solidFill>
                          <a:latin typeface="Futura 1"/>
                          <a:ea typeface="Futura 1"/>
                          <a:cs typeface="Futura 1"/>
                          <a:sym typeface="Futura 1"/>
                        </a:rPr>
                        <a:t>2+ years  </a:t>
                      </a:r>
                      <a:endParaRPr lang="en-US" sz="1100"/>
                    </a:p>
                  </a:txBody>
                  <a:tcPr marL="76200" marR="76200" marT="76200" marB="76200" anchor="b">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solidFill>
                      <a:srgbClr val="FF3131"/>
                    </a:solidFill>
                  </a:tcPr>
                </a:tc>
                <a:extLst>
                  <a:ext uri="{0D108BD9-81ED-4DB2-BD59-A6C34878D82A}">
                    <a16:rowId xmlns:a16="http://schemas.microsoft.com/office/drawing/2014/main" val="10002"/>
                  </a:ext>
                </a:extLst>
              </a:tr>
              <a:tr h="448295">
                <a:tc>
                  <a:txBody>
                    <a:bodyPr/>
                    <a:lstStyle/>
                    <a:p>
                      <a:pPr algn="l">
                        <a:lnSpc>
                          <a:spcPts val="1018"/>
                        </a:lnSpc>
                        <a:defRPr/>
                      </a:pPr>
                      <a:endParaRPr lang="en-US" sz="1100"/>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tcPr>
                </a:tc>
                <a:tc>
                  <a:txBody>
                    <a:bodyPr/>
                    <a:lstStyle/>
                    <a:p>
                      <a:pPr algn="l">
                        <a:lnSpc>
                          <a:spcPts val="1018"/>
                        </a:lnSpc>
                        <a:defRPr/>
                      </a:pPr>
                      <a:endParaRPr lang="en-US" sz="1100"/>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tcPr>
                </a:tc>
                <a:tc>
                  <a:txBody>
                    <a:bodyPr/>
                    <a:lstStyle/>
                    <a:p>
                      <a:pPr algn="l">
                        <a:lnSpc>
                          <a:spcPts val="1018"/>
                        </a:lnSpc>
                        <a:defRPr/>
                      </a:pPr>
                      <a:endParaRPr lang="en-US" sz="1100"/>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tcPr>
                </a:tc>
                <a:tc>
                  <a:txBody>
                    <a:bodyPr/>
                    <a:lstStyle/>
                    <a:p>
                      <a:pPr algn="l">
                        <a:lnSpc>
                          <a:spcPts val="1018"/>
                        </a:lnSpc>
                        <a:defRPr/>
                      </a:pPr>
                      <a:endParaRPr lang="en-US" sz="1100"/>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tcPr>
                </a:tc>
                <a:tc>
                  <a:txBody>
                    <a:bodyPr/>
                    <a:lstStyle/>
                    <a:p>
                      <a:pPr algn="l">
                        <a:lnSpc>
                          <a:spcPts val="1018"/>
                        </a:lnSpc>
                        <a:defRPr/>
                      </a:pPr>
                      <a:endParaRPr lang="en-US" sz="1100"/>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48775">
                <a:tc>
                  <a:txBody>
                    <a:bodyPr/>
                    <a:lstStyle/>
                    <a:p>
                      <a:pPr algn="l">
                        <a:lnSpc>
                          <a:spcPts val="1018"/>
                        </a:lnSpc>
                        <a:defRPr/>
                      </a:pPr>
                      <a:endParaRPr lang="en-US" sz="1100"/>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tcPr>
                </a:tc>
                <a:tc>
                  <a:txBody>
                    <a:bodyPr/>
                    <a:lstStyle/>
                    <a:p>
                      <a:pPr algn="l">
                        <a:lnSpc>
                          <a:spcPts val="1018"/>
                        </a:lnSpc>
                        <a:defRPr/>
                      </a:pPr>
                      <a:endParaRPr lang="en-US" sz="1100"/>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tcPr>
                </a:tc>
                <a:tc>
                  <a:txBody>
                    <a:bodyPr/>
                    <a:lstStyle/>
                    <a:p>
                      <a:pPr algn="l">
                        <a:lnSpc>
                          <a:spcPts val="1018"/>
                        </a:lnSpc>
                        <a:defRPr/>
                      </a:pPr>
                      <a:endParaRPr lang="en-US" sz="1100"/>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tcPr>
                </a:tc>
                <a:tc>
                  <a:txBody>
                    <a:bodyPr/>
                    <a:lstStyle/>
                    <a:p>
                      <a:pPr algn="l">
                        <a:lnSpc>
                          <a:spcPts val="1018"/>
                        </a:lnSpc>
                        <a:defRPr/>
                      </a:pPr>
                      <a:endParaRPr lang="en-US" sz="1100"/>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tcPr>
                </a:tc>
                <a:tc>
                  <a:txBody>
                    <a:bodyPr/>
                    <a:lstStyle/>
                    <a:p>
                      <a:pPr algn="l">
                        <a:lnSpc>
                          <a:spcPts val="1018"/>
                        </a:lnSpc>
                        <a:defRPr/>
                      </a:pPr>
                      <a:endParaRPr lang="en-US" sz="1100"/>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70533">
                <a:tc>
                  <a:txBody>
                    <a:bodyPr/>
                    <a:lstStyle/>
                    <a:p>
                      <a:pPr algn="l">
                        <a:lnSpc>
                          <a:spcPts val="1018"/>
                        </a:lnSpc>
                        <a:defRPr/>
                      </a:pPr>
                      <a:endParaRPr lang="en-US" sz="1100"/>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tcPr>
                </a:tc>
                <a:tc>
                  <a:txBody>
                    <a:bodyPr/>
                    <a:lstStyle/>
                    <a:p>
                      <a:pPr algn="l">
                        <a:lnSpc>
                          <a:spcPts val="1018"/>
                        </a:lnSpc>
                        <a:defRPr/>
                      </a:pPr>
                      <a:endParaRPr lang="en-US" sz="1100"/>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tcPr>
                </a:tc>
                <a:tc>
                  <a:txBody>
                    <a:bodyPr/>
                    <a:lstStyle/>
                    <a:p>
                      <a:pPr algn="l">
                        <a:lnSpc>
                          <a:spcPts val="1018"/>
                        </a:lnSpc>
                        <a:defRPr/>
                      </a:pPr>
                      <a:endParaRPr lang="en-US" sz="1100"/>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tcPr>
                </a:tc>
                <a:tc>
                  <a:txBody>
                    <a:bodyPr/>
                    <a:lstStyle/>
                    <a:p>
                      <a:pPr algn="l">
                        <a:lnSpc>
                          <a:spcPts val="1018"/>
                        </a:lnSpc>
                        <a:defRPr/>
                      </a:pPr>
                      <a:endParaRPr lang="en-US" sz="1100"/>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tcPr>
                </a:tc>
                <a:tc>
                  <a:txBody>
                    <a:bodyPr/>
                    <a:lstStyle/>
                    <a:p>
                      <a:pPr algn="l">
                        <a:lnSpc>
                          <a:spcPts val="1018"/>
                        </a:lnSpc>
                        <a:defRPr/>
                      </a:pPr>
                      <a:endParaRPr lang="en-US" sz="1100"/>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89788">
                <a:tc>
                  <a:txBody>
                    <a:bodyPr/>
                    <a:lstStyle/>
                    <a:p>
                      <a:pPr algn="l">
                        <a:lnSpc>
                          <a:spcPts val="1018"/>
                        </a:lnSpc>
                        <a:defRPr/>
                      </a:pPr>
                      <a:endParaRPr lang="en-US" sz="1100"/>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tcPr>
                </a:tc>
                <a:tc>
                  <a:txBody>
                    <a:bodyPr/>
                    <a:lstStyle/>
                    <a:p>
                      <a:pPr algn="l">
                        <a:lnSpc>
                          <a:spcPts val="1018"/>
                        </a:lnSpc>
                        <a:defRPr/>
                      </a:pPr>
                      <a:endParaRPr lang="en-US" sz="1100"/>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tcPr>
                </a:tc>
                <a:tc>
                  <a:txBody>
                    <a:bodyPr/>
                    <a:lstStyle/>
                    <a:p>
                      <a:pPr algn="l">
                        <a:lnSpc>
                          <a:spcPts val="1018"/>
                        </a:lnSpc>
                        <a:defRPr/>
                      </a:pPr>
                      <a:endParaRPr lang="en-US" sz="1100"/>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tcPr>
                </a:tc>
                <a:tc>
                  <a:txBody>
                    <a:bodyPr/>
                    <a:lstStyle/>
                    <a:p>
                      <a:pPr algn="l">
                        <a:lnSpc>
                          <a:spcPts val="1018"/>
                        </a:lnSpc>
                        <a:defRPr/>
                      </a:pPr>
                      <a:endParaRPr lang="en-US" sz="1100"/>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tcPr>
                </a:tc>
                <a:tc>
                  <a:txBody>
                    <a:bodyPr/>
                    <a:lstStyle/>
                    <a:p>
                      <a:pPr algn="l">
                        <a:lnSpc>
                          <a:spcPts val="1018"/>
                        </a:lnSpc>
                        <a:defRPr/>
                      </a:pPr>
                      <a:endParaRPr lang="en-US" sz="1100"/>
                    </a:p>
                    <a:p>
                      <a:pPr algn="l">
                        <a:lnSpc>
                          <a:spcPts val="1018"/>
                        </a:lnSpc>
                      </a:pPr>
                      <a:r>
                        <a:rPr lang="en-US" sz="727">
                          <a:solidFill>
                            <a:srgbClr val="000000"/>
                          </a:solidFill>
                          <a:latin typeface="Futura 1"/>
                          <a:ea typeface="Futura 1"/>
                          <a:cs typeface="Futura 1"/>
                          <a:sym typeface="Futura 1"/>
                        </a:rPr>
                        <a:t>   </a:t>
                      </a:r>
                    </a:p>
                    <a:p>
                      <a:pPr algn="l">
                        <a:lnSpc>
                          <a:spcPts val="1018"/>
                        </a:lnSpc>
                      </a:pPr>
                      <a:r>
                        <a:rPr lang="en-US" sz="727">
                          <a:solidFill>
                            <a:srgbClr val="000000"/>
                          </a:solidFill>
                          <a:latin typeface="Futura 1"/>
                          <a:ea typeface="Futura 1"/>
                          <a:cs typeface="Futura 1"/>
                          <a:sym typeface="Futura 1"/>
                        </a:rPr>
                        <a:t>  </a:t>
                      </a:r>
                    </a:p>
                  </a:txBody>
                  <a:tcPr marL="76200" marR="76200" marT="76200" marB="76200" anchor="ctr">
                    <a:lnL w="15399" cap="flat" cmpd="sng" algn="ctr">
                      <a:solidFill>
                        <a:srgbClr val="000000"/>
                      </a:solidFill>
                      <a:prstDash val="solid"/>
                      <a:round/>
                      <a:headEnd type="none" w="med" len="med"/>
                      <a:tailEnd type="none" w="med" len="med"/>
                    </a:lnL>
                    <a:lnR w="15399" cap="flat" cmpd="sng" algn="ctr">
                      <a:solidFill>
                        <a:srgbClr val="000000"/>
                      </a:solidFill>
                      <a:prstDash val="solid"/>
                      <a:round/>
                      <a:headEnd type="none" w="med" len="med"/>
                      <a:tailEnd type="none" w="med" len="med"/>
                    </a:lnR>
                    <a:lnT w="15399" cap="flat" cmpd="sng" algn="ctr">
                      <a:solidFill>
                        <a:srgbClr val="000000"/>
                      </a:solidFill>
                      <a:prstDash val="solid"/>
                      <a:round/>
                      <a:headEnd type="none" w="med" len="med"/>
                      <a:tailEnd type="none" w="med" len="med"/>
                    </a:lnT>
                    <a:lnB w="1539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 name="TextBox 4"/>
          <p:cNvSpPr txBox="1"/>
          <p:nvPr/>
        </p:nvSpPr>
        <p:spPr>
          <a:xfrm>
            <a:off x="1391651" y="6188117"/>
            <a:ext cx="16629757" cy="3303887"/>
          </a:xfrm>
          <a:prstGeom prst="rect">
            <a:avLst/>
          </a:prstGeom>
        </p:spPr>
        <p:txBody>
          <a:bodyPr lIns="0" tIns="0" rIns="0" bIns="0" rtlCol="0" anchor="t">
            <a:spAutoFit/>
          </a:bodyPr>
          <a:lstStyle/>
          <a:p>
            <a:pPr marL="820570" lvl="1" indent="-410285" algn="l">
              <a:lnSpc>
                <a:spcPts val="5320"/>
              </a:lnSpc>
              <a:buFont typeface="Arial"/>
              <a:buChar char="•"/>
            </a:pPr>
            <a:r>
              <a:rPr lang="en-US" sz="3800">
                <a:solidFill>
                  <a:srgbClr val="00449E"/>
                </a:solidFill>
                <a:latin typeface="Futura 1"/>
                <a:ea typeface="Futura 1"/>
                <a:cs typeface="Futura 1"/>
                <a:sym typeface="Futura 1"/>
              </a:rPr>
              <a:t>Planning tools &amp; templates: [links]</a:t>
            </a:r>
          </a:p>
          <a:p>
            <a:pPr marL="820570" lvl="1" indent="-410285" algn="l">
              <a:lnSpc>
                <a:spcPts val="5320"/>
              </a:lnSpc>
              <a:buFont typeface="Arial"/>
              <a:buChar char="•"/>
            </a:pPr>
            <a:r>
              <a:rPr lang="en-US" sz="3800">
                <a:solidFill>
                  <a:srgbClr val="00449E"/>
                </a:solidFill>
                <a:latin typeface="Futura 1"/>
                <a:ea typeface="Futura 1"/>
                <a:cs typeface="Futura 1"/>
                <a:sym typeface="Futura 1"/>
              </a:rPr>
              <a:t>Names of professional search firms &amp; consultants</a:t>
            </a:r>
          </a:p>
          <a:p>
            <a:pPr marL="820570" lvl="1" indent="-410285" algn="l">
              <a:lnSpc>
                <a:spcPts val="5320"/>
              </a:lnSpc>
              <a:buFont typeface="Arial"/>
              <a:buChar char="•"/>
            </a:pPr>
            <a:r>
              <a:rPr lang="en-US" sz="3800">
                <a:solidFill>
                  <a:srgbClr val="00449E"/>
                </a:solidFill>
                <a:latin typeface="Futura 1"/>
                <a:ea typeface="Futura 1"/>
                <a:cs typeface="Futura 1"/>
                <a:sym typeface="Futura 1"/>
              </a:rPr>
              <a:t>Names of peer organizations to consult, share job announcement</a:t>
            </a:r>
          </a:p>
          <a:p>
            <a:pPr marL="820570" lvl="1" indent="-410285" algn="l">
              <a:lnSpc>
                <a:spcPts val="5320"/>
              </a:lnSpc>
              <a:buFont typeface="Arial"/>
              <a:buChar char="•"/>
            </a:pPr>
            <a:r>
              <a:rPr lang="en-US" sz="3800">
                <a:solidFill>
                  <a:srgbClr val="00449E"/>
                </a:solidFill>
                <a:latin typeface="Futura 1"/>
                <a:ea typeface="Futura 1"/>
                <a:cs typeface="Futura 1"/>
                <a:sym typeface="Futura 1"/>
              </a:rPr>
              <a:t>Places to post job announcement (espec. to attract diverse lived experience) </a:t>
            </a:r>
          </a:p>
          <a:p>
            <a:pPr marL="820570" lvl="1" indent="-410285" algn="l">
              <a:lnSpc>
                <a:spcPts val="5320"/>
              </a:lnSpc>
              <a:buFont typeface="Arial"/>
              <a:buChar char="•"/>
            </a:pPr>
            <a:r>
              <a:rPr lang="en-US" sz="3800">
                <a:solidFill>
                  <a:srgbClr val="00449E"/>
                </a:solidFill>
                <a:latin typeface="Futura 1"/>
                <a:ea typeface="Futura 1"/>
                <a:cs typeface="Futura 1"/>
                <a:sym typeface="Futura 1"/>
              </a:rPr>
              <a:t>Names of potential candidates (confidential list)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EFE"/>
        </a:solidFill>
        <a:effectLst/>
      </p:bgPr>
    </p:bg>
    <p:spTree>
      <p:nvGrpSpPr>
        <p:cNvPr id="1" name=""/>
        <p:cNvGrpSpPr/>
        <p:nvPr/>
      </p:nvGrpSpPr>
      <p:grpSpPr>
        <a:xfrm>
          <a:off x="0" y="0"/>
          <a:ext cx="0" cy="0"/>
          <a:chOff x="0" y="0"/>
          <a:chExt cx="0" cy="0"/>
        </a:xfrm>
      </p:grpSpPr>
      <p:sp>
        <p:nvSpPr>
          <p:cNvPr id="2" name="TextBox 2"/>
          <p:cNvSpPr txBox="1"/>
          <p:nvPr/>
        </p:nvSpPr>
        <p:spPr>
          <a:xfrm>
            <a:off x="1982640" y="1625225"/>
            <a:ext cx="13714560" cy="7745775"/>
          </a:xfrm>
          <a:prstGeom prst="rect">
            <a:avLst/>
          </a:prstGeom>
        </p:spPr>
        <p:txBody>
          <a:bodyPr wrap="square" lIns="0" tIns="0" rIns="0" bIns="0" rtlCol="0" anchor="t">
            <a:spAutoFit/>
          </a:bodyPr>
          <a:lstStyle/>
          <a:p>
            <a:pPr algn="l">
              <a:lnSpc>
                <a:spcPts val="4789"/>
              </a:lnSpc>
            </a:pPr>
            <a:endParaRPr lang="en-US" sz="2599" dirty="0">
              <a:solidFill>
                <a:srgbClr val="00449E"/>
              </a:solidFill>
              <a:latin typeface="Futura 2"/>
              <a:ea typeface="Futura 2"/>
              <a:cs typeface="Futura 2"/>
              <a:sym typeface="Futura 2"/>
            </a:endParaRPr>
          </a:p>
          <a:p>
            <a:pPr marL="741363" lvl="2" indent="-741363">
              <a:lnSpc>
                <a:spcPts val="4159"/>
              </a:lnSpc>
            </a:pPr>
            <a:r>
              <a:rPr lang="en-US" sz="3939" dirty="0">
                <a:solidFill>
                  <a:srgbClr val="00449E"/>
                </a:solidFill>
                <a:latin typeface="Futura 1"/>
                <a:ea typeface="Futura 1"/>
                <a:cs typeface="Futura 1"/>
                <a:sym typeface="Futura 1"/>
              </a:rPr>
              <a:t>Part I: Start of the Process Questions for Discussion </a:t>
            </a:r>
            <a:r>
              <a:rPr lang="en-US" sz="2599" dirty="0">
                <a:solidFill>
                  <a:srgbClr val="00449E"/>
                </a:solidFill>
                <a:latin typeface="Futura 2"/>
                <a:sym typeface="Futura 1"/>
              </a:rPr>
              <a:t>(page 8)</a:t>
            </a:r>
          </a:p>
          <a:p>
            <a:pPr marL="1147763" lvl="2" indent="-517525">
              <a:lnSpc>
                <a:spcPts val="4159"/>
              </a:lnSpc>
              <a:buFont typeface="+mj-lt"/>
              <a:buAutoNum type="alphaLcPeriod"/>
            </a:pPr>
            <a:r>
              <a:rPr lang="en-US" sz="2599" dirty="0">
                <a:solidFill>
                  <a:srgbClr val="00449E"/>
                </a:solidFill>
                <a:latin typeface="Futura 2"/>
                <a:ea typeface="Futura 2"/>
                <a:cs typeface="Futura 2"/>
                <a:sym typeface="Futura 2"/>
              </a:rPr>
              <a:t>Note the “Ever-green Succession Readiness Questions,” which the Board/Exec Committee/CEO should periodically review (page 7)</a:t>
            </a:r>
          </a:p>
          <a:p>
            <a:pPr algn="l">
              <a:lnSpc>
                <a:spcPts val="4789"/>
              </a:lnSpc>
            </a:pPr>
            <a:endParaRPr lang="en-US" sz="2599" dirty="0">
              <a:solidFill>
                <a:srgbClr val="00449E"/>
              </a:solidFill>
              <a:latin typeface="Futura 2"/>
              <a:ea typeface="Futura 2"/>
              <a:cs typeface="Futura 2"/>
              <a:sym typeface="Futura 2"/>
            </a:endParaRPr>
          </a:p>
          <a:p>
            <a:pPr algn="l">
              <a:lnSpc>
                <a:spcPts val="6303"/>
              </a:lnSpc>
            </a:pPr>
            <a:r>
              <a:rPr lang="en-US" sz="3939" dirty="0">
                <a:solidFill>
                  <a:srgbClr val="00449E"/>
                </a:solidFill>
                <a:latin typeface="Futura 1"/>
                <a:ea typeface="Futura 1"/>
                <a:cs typeface="Futura 1"/>
                <a:sym typeface="Futura 1"/>
              </a:rPr>
              <a:t>Part II: Draft Timeline for Hiring Process</a:t>
            </a:r>
          </a:p>
          <a:p>
            <a:pPr algn="l">
              <a:lnSpc>
                <a:spcPts val="4789"/>
              </a:lnSpc>
            </a:pPr>
            <a:endParaRPr lang="en-US" sz="3939" dirty="0">
              <a:solidFill>
                <a:srgbClr val="00449E"/>
              </a:solidFill>
              <a:latin typeface="Futura 1"/>
              <a:ea typeface="Futura 1"/>
              <a:cs typeface="Futura 1"/>
              <a:sym typeface="Futura 1"/>
            </a:endParaRPr>
          </a:p>
          <a:p>
            <a:pPr algn="l">
              <a:lnSpc>
                <a:spcPts val="6303"/>
              </a:lnSpc>
            </a:pPr>
            <a:r>
              <a:rPr lang="en-US" sz="3939" dirty="0">
                <a:solidFill>
                  <a:srgbClr val="00449E"/>
                </a:solidFill>
                <a:latin typeface="Futura 1"/>
                <a:ea typeface="Futura 1"/>
                <a:cs typeface="Futura 1"/>
                <a:sym typeface="Futura 1"/>
              </a:rPr>
              <a:t>Part III: Updated Job Description - Exec. Co. to discuss: </a:t>
            </a:r>
          </a:p>
          <a:p>
            <a:pPr marL="1122671" lvl="2" indent="-374224" algn="l">
              <a:lnSpc>
                <a:spcPts val="4159"/>
              </a:lnSpc>
              <a:buAutoNum type="alphaLcPeriod"/>
            </a:pPr>
            <a:r>
              <a:rPr lang="en-US" sz="2599" dirty="0">
                <a:solidFill>
                  <a:srgbClr val="00449E"/>
                </a:solidFill>
                <a:latin typeface="Futura 2"/>
                <a:ea typeface="Futura 2"/>
                <a:cs typeface="Futura 2"/>
                <a:sym typeface="Futura 2"/>
              </a:rPr>
              <a:t>The top 3 – 5 Strategic Plan Objectives that fall to Executive leadership </a:t>
            </a:r>
          </a:p>
          <a:p>
            <a:pPr marL="1122671" lvl="2" indent="-374224" algn="l">
              <a:lnSpc>
                <a:spcPts val="4159"/>
              </a:lnSpc>
              <a:buAutoNum type="alphaLcPeriod"/>
            </a:pPr>
            <a:r>
              <a:rPr lang="en-US" sz="2599" dirty="0">
                <a:solidFill>
                  <a:srgbClr val="00449E"/>
                </a:solidFill>
                <a:latin typeface="Futura 2"/>
                <a:ea typeface="Futura 2"/>
                <a:cs typeface="Futura 2"/>
                <a:sym typeface="Futura 2"/>
              </a:rPr>
              <a:t>Competencies, expertise, and experience required</a:t>
            </a:r>
          </a:p>
          <a:p>
            <a:pPr marL="1122671" lvl="2" indent="-374224" algn="l">
              <a:lnSpc>
                <a:spcPts val="4159"/>
              </a:lnSpc>
              <a:buAutoNum type="alphaLcPeriod"/>
            </a:pPr>
            <a:r>
              <a:rPr lang="en-US" sz="2599" dirty="0">
                <a:solidFill>
                  <a:srgbClr val="00449E"/>
                </a:solidFill>
                <a:latin typeface="Futura 2"/>
                <a:ea typeface="Futura 2"/>
                <a:cs typeface="Futura 2"/>
                <a:sym typeface="Futura 2"/>
              </a:rPr>
              <a:t>Desired leadership style (and traits to avoid)</a:t>
            </a:r>
          </a:p>
          <a:p>
            <a:pPr algn="l">
              <a:lnSpc>
                <a:spcPts val="4328"/>
              </a:lnSpc>
            </a:pPr>
            <a:endParaRPr lang="en-US" sz="2599" dirty="0">
              <a:solidFill>
                <a:srgbClr val="00449E"/>
              </a:solidFill>
              <a:latin typeface="Futura 2"/>
              <a:ea typeface="Futura 2"/>
              <a:cs typeface="Futura 2"/>
              <a:sym typeface="Futura 2"/>
            </a:endParaRPr>
          </a:p>
          <a:p>
            <a:pPr algn="l">
              <a:lnSpc>
                <a:spcPts val="4328"/>
              </a:lnSpc>
            </a:pPr>
            <a:r>
              <a:rPr lang="en-US" sz="2705" dirty="0">
                <a:solidFill>
                  <a:srgbClr val="00449E"/>
                </a:solidFill>
                <a:latin typeface="Futura 2"/>
                <a:ea typeface="Futura 2"/>
                <a:cs typeface="Futura 2"/>
                <a:sym typeface="Futura 2"/>
              </a:rPr>
              <a:t>      </a:t>
            </a:r>
          </a:p>
        </p:txBody>
      </p:sp>
      <p:sp>
        <p:nvSpPr>
          <p:cNvPr id="3" name="TextBox 3"/>
          <p:cNvSpPr txBox="1"/>
          <p:nvPr/>
        </p:nvSpPr>
        <p:spPr>
          <a:xfrm>
            <a:off x="602045" y="432435"/>
            <a:ext cx="12795438" cy="1167761"/>
          </a:xfrm>
          <a:prstGeom prst="rect">
            <a:avLst/>
          </a:prstGeom>
        </p:spPr>
        <p:txBody>
          <a:bodyPr lIns="0" tIns="0" rIns="0" bIns="0" rtlCol="0" anchor="t">
            <a:spAutoFit/>
          </a:bodyPr>
          <a:lstStyle/>
          <a:p>
            <a:pPr algn="ctr">
              <a:lnSpc>
                <a:spcPts val="9660"/>
              </a:lnSpc>
            </a:pPr>
            <a:r>
              <a:rPr lang="en-US" sz="6900">
                <a:solidFill>
                  <a:srgbClr val="00449E"/>
                </a:solidFill>
                <a:latin typeface="Futura 1"/>
                <a:ea typeface="Futura 1"/>
                <a:cs typeface="Futura 1"/>
                <a:sym typeface="Futura 1"/>
              </a:rPr>
              <a:t>Succession Plan Components </a:t>
            </a:r>
          </a:p>
        </p:txBody>
      </p:sp>
      <p:grpSp>
        <p:nvGrpSpPr>
          <p:cNvPr id="4" name="Group 4"/>
          <p:cNvGrpSpPr/>
          <p:nvPr/>
        </p:nvGrpSpPr>
        <p:grpSpPr>
          <a:xfrm rot="-5400000">
            <a:off x="10685973" y="2711510"/>
            <a:ext cx="10313537" cy="4890517"/>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5D9C00"/>
            </a:solidFill>
          </p:spPr>
          <p:txBody>
            <a:bodyPr/>
            <a:lstStyle/>
            <a:p>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530247" y="1530247"/>
            <a:ext cx="10313537" cy="7253043"/>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449E"/>
            </a:solidFill>
          </p:spPr>
          <p:txBody>
            <a:bodyPr/>
            <a:lstStyle/>
            <a:p>
              <a:endParaRPr lang="en-US"/>
            </a:p>
          </p:txBody>
        </p:sp>
      </p:grpSp>
      <p:sp>
        <p:nvSpPr>
          <p:cNvPr id="4" name="TextBox 4"/>
          <p:cNvSpPr txBox="1"/>
          <p:nvPr/>
        </p:nvSpPr>
        <p:spPr>
          <a:xfrm>
            <a:off x="5421334" y="913899"/>
            <a:ext cx="12055426" cy="1019175"/>
          </a:xfrm>
          <a:prstGeom prst="rect">
            <a:avLst/>
          </a:prstGeom>
        </p:spPr>
        <p:txBody>
          <a:bodyPr lIns="0" tIns="0" rIns="0" bIns="0" rtlCol="0" anchor="t">
            <a:spAutoFit/>
          </a:bodyPr>
          <a:lstStyle/>
          <a:p>
            <a:pPr algn="ctr">
              <a:lnSpc>
                <a:spcPts val="8089"/>
              </a:lnSpc>
            </a:pPr>
            <a:r>
              <a:rPr lang="en-US" sz="6741">
                <a:solidFill>
                  <a:srgbClr val="5D9C00"/>
                </a:solidFill>
                <a:latin typeface="Futura 1"/>
                <a:ea typeface="Futura 1"/>
                <a:cs typeface="Futura 1"/>
                <a:sym typeface="Futura 1"/>
              </a:rPr>
              <a:t>Plan Components Con’t</a:t>
            </a:r>
          </a:p>
        </p:txBody>
      </p:sp>
      <p:sp>
        <p:nvSpPr>
          <p:cNvPr id="5" name="TextBox 5"/>
          <p:cNvSpPr txBox="1"/>
          <p:nvPr/>
        </p:nvSpPr>
        <p:spPr>
          <a:xfrm>
            <a:off x="6502689" y="2251551"/>
            <a:ext cx="10489901" cy="6233971"/>
          </a:xfrm>
          <a:prstGeom prst="rect">
            <a:avLst/>
          </a:prstGeom>
        </p:spPr>
        <p:txBody>
          <a:bodyPr lIns="0" tIns="0" rIns="0" bIns="0" rtlCol="0" anchor="t">
            <a:spAutoFit/>
          </a:bodyPr>
          <a:lstStyle/>
          <a:p>
            <a:pPr algn="l">
              <a:lnSpc>
                <a:spcPts val="5520"/>
              </a:lnSpc>
            </a:pPr>
            <a:r>
              <a:rPr lang="en-US" sz="3943" dirty="0">
                <a:solidFill>
                  <a:srgbClr val="00449E"/>
                </a:solidFill>
                <a:latin typeface="Futura 1"/>
                <a:ea typeface="Futura 1"/>
                <a:cs typeface="Futura 1"/>
                <a:sym typeface="Futura 1"/>
              </a:rPr>
              <a:t>Part IV: Communications Plan</a:t>
            </a:r>
          </a:p>
          <a:p>
            <a:pPr marL="851306" lvl="1" indent="-425653" algn="l">
              <a:lnSpc>
                <a:spcPts val="5520"/>
              </a:lnSpc>
              <a:buFont typeface="Arial"/>
              <a:buChar char="•"/>
            </a:pPr>
            <a:r>
              <a:rPr lang="en-US" sz="3943" dirty="0">
                <a:solidFill>
                  <a:srgbClr val="00449E"/>
                </a:solidFill>
                <a:latin typeface="Futura 1"/>
                <a:ea typeface="Futura 1"/>
                <a:cs typeface="Futura 1"/>
                <a:sym typeface="Futura 1"/>
              </a:rPr>
              <a:t>Who/What/When (internal and external)</a:t>
            </a:r>
          </a:p>
          <a:p>
            <a:pPr algn="l">
              <a:lnSpc>
                <a:spcPts val="5520"/>
              </a:lnSpc>
            </a:pPr>
            <a:endParaRPr lang="en-US" sz="3943" dirty="0">
              <a:solidFill>
                <a:srgbClr val="00449E"/>
              </a:solidFill>
              <a:latin typeface="Futura 1"/>
              <a:ea typeface="Futura 1"/>
              <a:cs typeface="Futura 1"/>
              <a:sym typeface="Futura 1"/>
            </a:endParaRPr>
          </a:p>
          <a:p>
            <a:pPr algn="l">
              <a:lnSpc>
                <a:spcPts val="5520"/>
              </a:lnSpc>
            </a:pPr>
            <a:r>
              <a:rPr lang="en-US" sz="3943" dirty="0">
                <a:solidFill>
                  <a:srgbClr val="00449E"/>
                </a:solidFill>
                <a:latin typeface="Futura 1"/>
                <a:ea typeface="Futura 1"/>
                <a:cs typeface="Futura 1"/>
                <a:sym typeface="Futura 1"/>
              </a:rPr>
              <a:t>Part V: Key Stakeholders List for phased communications</a:t>
            </a:r>
          </a:p>
          <a:p>
            <a:pPr algn="l">
              <a:lnSpc>
                <a:spcPts val="5520"/>
              </a:lnSpc>
            </a:pPr>
            <a:endParaRPr lang="en-US" sz="3943" dirty="0">
              <a:solidFill>
                <a:srgbClr val="00449E"/>
              </a:solidFill>
              <a:latin typeface="Futura 1"/>
              <a:ea typeface="Futura 1"/>
              <a:cs typeface="Futura 1"/>
              <a:sym typeface="Futura 1"/>
            </a:endParaRPr>
          </a:p>
          <a:p>
            <a:pPr algn="l">
              <a:lnSpc>
                <a:spcPts val="5520"/>
              </a:lnSpc>
            </a:pPr>
            <a:r>
              <a:rPr lang="en-US" sz="3943" dirty="0">
                <a:solidFill>
                  <a:srgbClr val="00449E"/>
                </a:solidFill>
                <a:latin typeface="Futura 1"/>
                <a:ea typeface="Futura 1"/>
                <a:cs typeface="Futura 1"/>
                <a:sym typeface="Futura 1"/>
              </a:rPr>
              <a:t>Part VI: Interim Executive Job Description</a:t>
            </a:r>
          </a:p>
          <a:p>
            <a:pPr marL="851306" lvl="1" indent="-425653" algn="l">
              <a:lnSpc>
                <a:spcPts val="5520"/>
              </a:lnSpc>
              <a:buFont typeface="Arial"/>
              <a:buChar char="•"/>
            </a:pPr>
            <a:r>
              <a:rPr lang="en-US" sz="3943" dirty="0">
                <a:solidFill>
                  <a:srgbClr val="00449E"/>
                </a:solidFill>
                <a:latin typeface="Futura 1"/>
                <a:ea typeface="Futura 1"/>
                <a:cs typeface="Futura 1"/>
                <a:sym typeface="Futura 1"/>
              </a:rPr>
              <a:t>i.e. key responsibilities and limitations </a:t>
            </a:r>
          </a:p>
          <a:p>
            <a:pPr algn="l">
              <a:lnSpc>
                <a:spcPts val="5520"/>
              </a:lnSpc>
              <a:spcBef>
                <a:spcPct val="0"/>
              </a:spcBef>
            </a:pPr>
            <a:endParaRPr lang="en-US" sz="3943" dirty="0">
              <a:solidFill>
                <a:srgbClr val="00449E"/>
              </a:solidFill>
              <a:latin typeface="Futura 1"/>
              <a:ea typeface="Futura 1"/>
              <a:cs typeface="Futura 1"/>
              <a:sym typeface="Futura 1"/>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Dance Institute of Washington (DIW) - 2021 RWJF Sports Award Winner">
            <a:hlinkClick r:id="" action="ppaction://media"/>
            <a:extLst>
              <a:ext uri="{FF2B5EF4-FFF2-40B4-BE49-F238E27FC236}">
                <a16:creationId xmlns:a16="http://schemas.microsoft.com/office/drawing/2014/main" id="{A5B7DAEA-B239-35CA-22DE-840852553178}"/>
              </a:ext>
            </a:extLst>
          </p:cNvPr>
          <p:cNvPicPr>
            <a:picLocks noRot="1" noChangeAspect="1"/>
          </p:cNvPicPr>
          <p:nvPr>
            <a:videoFile r:link="rId1"/>
          </p:nvPr>
        </p:nvPicPr>
        <p:blipFill>
          <a:blip r:embed="rId3"/>
          <a:stretch>
            <a:fillRect/>
          </a:stretch>
        </p:blipFill>
        <p:spPr>
          <a:xfrm>
            <a:off x="0" y="-45720"/>
            <a:ext cx="18288000" cy="10332720"/>
          </a:xfrm>
          <a:prstGeom prst="rect">
            <a:avLst/>
          </a:prstGeom>
        </p:spPr>
      </p:pic>
    </p:spTree>
    <p:extLst>
      <p:ext uri="{BB962C8B-B14F-4D97-AF65-F5344CB8AC3E}">
        <p14:creationId xmlns:p14="http://schemas.microsoft.com/office/powerpoint/2010/main" val="371450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PMG facade</a:t>
            </a: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5901" y="25781"/>
            <a:ext cx="15401927" cy="11551445"/>
          </a:xfrm>
          <a:prstGeom prst="rect">
            <a:avLst/>
          </a:prstGeom>
        </p:spPr>
      </p:pic>
      <p:sp>
        <p:nvSpPr>
          <p:cNvPr id="6" name="Rectangle 5"/>
          <p:cNvSpPr/>
          <p:nvPr/>
        </p:nvSpPr>
        <p:spPr>
          <a:xfrm>
            <a:off x="1543049" y="-11443"/>
            <a:ext cx="15344780" cy="2327575"/>
          </a:xfrm>
          <a:prstGeom prst="rect">
            <a:avLst/>
          </a:prstGeom>
          <a:solidFill>
            <a:srgbClr val="3333FF">
              <a:alpha val="16863"/>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71600"/>
            <a:endParaRPr lang="en-US" sz="2700" dirty="0">
              <a:solidFill>
                <a:prstClr val="white"/>
              </a:solidFill>
              <a:latin typeface="Bahnschrift SemiBold" panose="020B0502040204020203"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50007"/>
            <a:ext cx="5372100" cy="2366139"/>
          </a:xfrm>
          <a:prstGeom prst="rect">
            <a:avLst/>
          </a:prstGeom>
        </p:spPr>
      </p:pic>
      <p:sp>
        <p:nvSpPr>
          <p:cNvPr id="7" name="TextBox 6"/>
          <p:cNvSpPr txBox="1"/>
          <p:nvPr/>
        </p:nvSpPr>
        <p:spPr>
          <a:xfrm>
            <a:off x="8343901" y="441573"/>
            <a:ext cx="7072313" cy="1569660"/>
          </a:xfrm>
          <a:prstGeom prst="rect">
            <a:avLst/>
          </a:prstGeom>
          <a:noFill/>
        </p:spPr>
        <p:txBody>
          <a:bodyPr wrap="square" rtlCol="0">
            <a:spAutoFit/>
          </a:bodyPr>
          <a:lstStyle/>
          <a:p>
            <a:pPr algn="r" defTabSz="1371600"/>
            <a:r>
              <a:rPr lang="en-US" sz="4800" dirty="0">
                <a:solidFill>
                  <a:prstClr val="white"/>
                </a:solidFill>
                <a:latin typeface="Bahnschrift SemiBold" panose="020B0502040204020203" pitchFamily="34" charset="0"/>
              </a:rPr>
              <a:t>Succession Planning with a Living Artist</a:t>
            </a:r>
          </a:p>
        </p:txBody>
      </p:sp>
    </p:spTree>
    <p:extLst>
      <p:ext uri="{BB962C8B-B14F-4D97-AF65-F5344CB8AC3E}">
        <p14:creationId xmlns:p14="http://schemas.microsoft.com/office/powerpoint/2010/main" val="1270870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B2B576D6B2824D81BE22F6F0179075" ma:contentTypeVersion="19" ma:contentTypeDescription="Create a new document." ma:contentTypeScope="" ma:versionID="8b131bfa04edbb4f82c980ede484d432">
  <xsd:schema xmlns:xsd="http://www.w3.org/2001/XMLSchema" xmlns:xs="http://www.w3.org/2001/XMLSchema" xmlns:p="http://schemas.microsoft.com/office/2006/metadata/properties" xmlns:ns2="39031bdf-d13a-4a11-8307-0528c8ef0ed1" xmlns:ns3="f79bd2c7-dd23-42ee-8eda-b4a0ded3be7c" targetNamespace="http://schemas.microsoft.com/office/2006/metadata/properties" ma:root="true" ma:fieldsID="3c94f7317f31e51bd86bee9bf654a113" ns2:_="" ns3:_="">
    <xsd:import namespace="39031bdf-d13a-4a11-8307-0528c8ef0ed1"/>
    <xsd:import namespace="f79bd2c7-dd23-42ee-8eda-b4a0ded3be7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Location" minOccurs="0"/>
                <xsd:element ref="ns2:Department"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031bdf-d13a-4a11-8307-0528c8ef0e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Department" ma:index="20" nillable="true" ma:displayName="Department" ma:description="This column shows which department has responsibility for data entry" ma:format="Dropdown" ma:internalName="Department">
      <xsd:simpleType>
        <xsd:restriction base="dms:Choice">
          <xsd:enumeration value="Membership and Programs"/>
          <xsd:enumeration value="Development and Advertising"/>
          <xsd:enumeration value="Other/Admin"/>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1cd57a3-2962-4cc2-82ac-5cd345df68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79bd2c7-dd23-42ee-8eda-b4a0ded3be7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5312dc5-03a7-431c-80dc-2c892ff8f8bb}" ma:internalName="TaxCatchAll" ma:showField="CatchAllData" ma:web="f79bd2c7-dd23-42ee-8eda-b4a0ded3be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9031bdf-d13a-4a11-8307-0528c8ef0ed1">
      <Terms xmlns="http://schemas.microsoft.com/office/infopath/2007/PartnerControls"/>
    </lcf76f155ced4ddcb4097134ff3c332f>
    <TaxCatchAll xmlns="f79bd2c7-dd23-42ee-8eda-b4a0ded3be7c" xsi:nil="true"/>
    <Department xmlns="39031bdf-d13a-4a11-8307-0528c8ef0ed1" xsi:nil="true"/>
  </documentManagement>
</p:properties>
</file>

<file path=customXml/itemProps1.xml><?xml version="1.0" encoding="utf-8"?>
<ds:datastoreItem xmlns:ds="http://schemas.openxmlformats.org/officeDocument/2006/customXml" ds:itemID="{58D59CCC-424F-4AC7-9E4A-057234F3C50E}">
  <ds:schemaRefs>
    <ds:schemaRef ds:uri="http://schemas.microsoft.com/sharepoint/v3/contenttype/forms"/>
  </ds:schemaRefs>
</ds:datastoreItem>
</file>

<file path=customXml/itemProps2.xml><?xml version="1.0" encoding="utf-8"?>
<ds:datastoreItem xmlns:ds="http://schemas.openxmlformats.org/officeDocument/2006/customXml" ds:itemID="{5C4E1469-8FED-41CE-B3A0-818EDDB7C1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031bdf-d13a-4a11-8307-0528c8ef0ed1"/>
    <ds:schemaRef ds:uri="f79bd2c7-dd23-42ee-8eda-b4a0ded3be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C46425-9BD4-4209-B428-4EE3AE585A3F}">
  <ds:schemaRefs>
    <ds:schemaRef ds:uri="http://schemas.microsoft.com/office/2006/metadata/properties"/>
    <ds:schemaRef ds:uri="http://schemas.microsoft.com/office/infopath/2007/PartnerControls"/>
    <ds:schemaRef ds:uri="39031bdf-d13a-4a11-8307-0528c8ef0ed1"/>
    <ds:schemaRef ds:uri="f79bd2c7-dd23-42ee-8eda-b4a0ded3be7c"/>
  </ds:schemaRefs>
</ds:datastoreItem>
</file>

<file path=docProps/app.xml><?xml version="1.0" encoding="utf-8"?>
<Properties xmlns="http://schemas.openxmlformats.org/officeDocument/2006/extended-properties" xmlns:vt="http://schemas.openxmlformats.org/officeDocument/2006/docPropsVTypes">
  <TotalTime>28</TotalTime>
  <Words>779</Words>
  <Application>Microsoft Office PowerPoint</Application>
  <PresentationFormat>Custom</PresentationFormat>
  <Paragraphs>174</Paragraphs>
  <Slides>17</Slides>
  <Notes>1</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Futura 1</vt:lpstr>
      <vt:lpstr>Calibri Light</vt:lpstr>
      <vt:lpstr>Abadi Extra Light</vt:lpstr>
      <vt:lpstr>Bahnschrift SemiBold</vt:lpstr>
      <vt:lpstr>Cambria</vt:lpstr>
      <vt:lpstr>Arial</vt:lpstr>
      <vt:lpstr>Calibri</vt:lpstr>
      <vt:lpstr>Futura 2</vt:lpstr>
      <vt:lpstr>Aptos</vt:lpstr>
      <vt:lpstr>Raleway</vt:lpstr>
      <vt:lpstr>Office Theme</vt:lpstr>
      <vt:lpstr>1_Office Theme</vt:lpstr>
      <vt:lpstr>2_Office Theme</vt:lpstr>
      <vt:lpstr>PowerPoint Presentation</vt:lpstr>
      <vt:lpstr>Conservation Center for Art &amp; Historic Artifacts </vt:lpstr>
      <vt:lpstr>PowerPoint Presentation</vt:lpstr>
      <vt:lpstr>PowerPoint Presentation</vt:lpstr>
      <vt:lpstr>PowerPoint Presentation</vt:lpstr>
      <vt:lpstr>PowerPoint Presentation</vt:lpstr>
      <vt:lpstr>PowerPoint Presentation</vt:lpstr>
      <vt:lpstr>PowerPoint Presentation</vt:lpstr>
      <vt:lpstr>PMG facade</vt:lpstr>
      <vt:lpstr>PowerPoint Presentation</vt:lpstr>
      <vt:lpstr>PowerPoint Presentation</vt:lpstr>
      <vt:lpstr>PowerPoint Presentation</vt:lpstr>
      <vt:lpstr>PowerPoint Presentation</vt:lpstr>
      <vt:lpstr>1. Observing &amp; Understanding</vt:lpstr>
      <vt:lpstr>2. Investigating &amp; Training</vt:lpstr>
      <vt:lpstr>3. Dreaming &amp; Building Trust</vt:lpstr>
      <vt:lpstr>4. Keeping Your Word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Succession Planning_ChorusAmerica 2024</dc:title>
  <dc:creator>Greg Stuart</dc:creator>
  <cp:lastModifiedBy>Greg Stuart</cp:lastModifiedBy>
  <cp:revision>3</cp:revision>
  <dcterms:created xsi:type="dcterms:W3CDTF">2006-08-16T00:00:00Z</dcterms:created>
  <dcterms:modified xsi:type="dcterms:W3CDTF">2024-08-07T15:29:57Z</dcterms:modified>
  <dc:identifier>DAGNBMn6PSo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0x01010048B2B576D6B2824D81BE22F6F0179075</vt:lpwstr>
  </property>
</Properties>
</file>