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37"/>
  </p:notesMasterIdLst>
  <p:handoutMasterIdLst>
    <p:handoutMasterId r:id="rId38"/>
  </p:handoutMasterIdLst>
  <p:sldIdLst>
    <p:sldId id="285" r:id="rId5"/>
    <p:sldId id="410" r:id="rId6"/>
    <p:sldId id="293" r:id="rId7"/>
    <p:sldId id="413" r:id="rId8"/>
    <p:sldId id="298" r:id="rId9"/>
    <p:sldId id="414" r:id="rId10"/>
    <p:sldId id="265" r:id="rId11"/>
    <p:sldId id="417" r:id="rId12"/>
    <p:sldId id="416" r:id="rId13"/>
    <p:sldId id="430" r:id="rId14"/>
    <p:sldId id="419" r:id="rId15"/>
    <p:sldId id="441" r:id="rId16"/>
    <p:sldId id="443" r:id="rId17"/>
    <p:sldId id="444" r:id="rId18"/>
    <p:sldId id="447" r:id="rId19"/>
    <p:sldId id="449" r:id="rId20"/>
    <p:sldId id="446" r:id="rId21"/>
    <p:sldId id="435" r:id="rId22"/>
    <p:sldId id="451" r:id="rId23"/>
    <p:sldId id="450" r:id="rId24"/>
    <p:sldId id="452" r:id="rId25"/>
    <p:sldId id="453" r:id="rId26"/>
    <p:sldId id="454" r:id="rId27"/>
    <p:sldId id="455" r:id="rId28"/>
    <p:sldId id="457" r:id="rId29"/>
    <p:sldId id="458" r:id="rId30"/>
    <p:sldId id="459" r:id="rId31"/>
    <p:sldId id="460" r:id="rId32"/>
    <p:sldId id="461" r:id="rId33"/>
    <p:sldId id="462" r:id="rId34"/>
    <p:sldId id="257" r:id="rId35"/>
    <p:sldId id="46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1FA"/>
    <a:srgbClr val="92D4F8"/>
    <a:srgbClr val="AFF0A6"/>
    <a:srgbClr val="F6A2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1C878-FCA4-A804-1AFC-5BA17F920F46}" v="97" dt="2025-07-29T14:26:30.787"/>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23" autoAdjust="0"/>
    <p:restoredTop sz="93447" autoAdjust="0"/>
  </p:normalViewPr>
  <p:slideViewPr>
    <p:cSldViewPr snapToGrid="0">
      <p:cViewPr varScale="1">
        <p:scale>
          <a:sx n="111" d="100"/>
          <a:sy n="111" d="100"/>
        </p:scale>
        <p:origin x="786" y="96"/>
      </p:cViewPr>
      <p:guideLst/>
    </p:cSldViewPr>
  </p:slideViewPr>
  <p:outlineViewPr>
    <p:cViewPr>
      <p:scale>
        <a:sx n="33" d="100"/>
        <a:sy n="33" d="100"/>
      </p:scale>
      <p:origin x="0" y="-116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413764-5AD9-E889-944D-1707A854A1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8045D53-BE96-955D-B578-2BF8F356B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4B9C3D-A6AA-4477-AC5E-4C46DDCA9DCD}" type="datetimeFigureOut">
              <a:rPr lang="en-US" smtClean="0"/>
              <a:t>7/29/2025</a:t>
            </a:fld>
            <a:endParaRPr lang="en-US" dirty="0"/>
          </a:p>
        </p:txBody>
      </p:sp>
      <p:sp>
        <p:nvSpPr>
          <p:cNvPr id="4" name="Footer Placeholder 3">
            <a:extLst>
              <a:ext uri="{FF2B5EF4-FFF2-40B4-BE49-F238E27FC236}">
                <a16:creationId xmlns:a16="http://schemas.microsoft.com/office/drawing/2014/main" id="{63ED3793-52FB-891B-2A0C-91D892716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B8DAAB-C45C-E833-ECEB-14DCA0F17F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DE28C3-D699-4CA0-B343-5111DC591998}" type="slidenum">
              <a:rPr lang="en-US" smtClean="0"/>
              <a:t>‹#›</a:t>
            </a:fld>
            <a:endParaRPr lang="en-US" dirty="0"/>
          </a:p>
        </p:txBody>
      </p:sp>
    </p:spTree>
    <p:extLst>
      <p:ext uri="{BB962C8B-B14F-4D97-AF65-F5344CB8AC3E}">
        <p14:creationId xmlns:p14="http://schemas.microsoft.com/office/powerpoint/2010/main" val="1871809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dirty="0"/>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a:t>
            </a:fld>
            <a:endParaRPr lang="en-US" dirty="0"/>
          </a:p>
        </p:txBody>
      </p:sp>
    </p:spTree>
    <p:extLst>
      <p:ext uri="{BB962C8B-B14F-4D97-AF65-F5344CB8AC3E}">
        <p14:creationId xmlns:p14="http://schemas.microsoft.com/office/powerpoint/2010/main" val="350580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31</a:t>
            </a:fld>
            <a:endParaRPr lang="en-US" dirty="0"/>
          </a:p>
        </p:txBody>
      </p:sp>
    </p:spTree>
    <p:extLst>
      <p:ext uri="{BB962C8B-B14F-4D97-AF65-F5344CB8AC3E}">
        <p14:creationId xmlns:p14="http://schemas.microsoft.com/office/powerpoint/2010/main" val="2760905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44A1C-D2AA-263C-0729-43D2FA3AB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AF862-CE3E-4B5F-D59E-ACC8913F9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6C8C-7987-16D0-545D-049B72DDAF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473541-CFE8-1B0D-7E99-15AFFA8C57BB}"/>
              </a:ext>
            </a:extLst>
          </p:cNvPr>
          <p:cNvSpPr>
            <a:spLocks noGrp="1"/>
          </p:cNvSpPr>
          <p:nvPr>
            <p:ph type="sldNum" sz="quarter" idx="5"/>
          </p:nvPr>
        </p:nvSpPr>
        <p:spPr/>
        <p:txBody>
          <a:bodyPr/>
          <a:lstStyle/>
          <a:p>
            <a:fld id="{7EB040C8-62D2-4EA7-B200-D3B8C06AAFD8}" type="slidenum">
              <a:rPr lang="en-US" smtClean="0"/>
              <a:t>32</a:t>
            </a:fld>
            <a:endParaRPr lang="en-US" dirty="0"/>
          </a:p>
        </p:txBody>
      </p:sp>
    </p:spTree>
    <p:extLst>
      <p:ext uri="{BB962C8B-B14F-4D97-AF65-F5344CB8AC3E}">
        <p14:creationId xmlns:p14="http://schemas.microsoft.com/office/powerpoint/2010/main" val="356547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Conservators: medical specialists</a:t>
            </a:r>
          </a:p>
          <a:p>
            <a:r>
              <a:rPr lang="en-US" dirty="0"/>
              <a:t>PSO: Good to think of us as a combination of your PCP and The World Health Organization – we’re doing routine care and community education</a:t>
            </a:r>
          </a:p>
          <a:p>
            <a:r>
              <a:rPr lang="en-US" dirty="0"/>
              <a:t>Everything in-between: digitization, housing, contracted assessments like CAP</a:t>
            </a:r>
          </a:p>
        </p:txBody>
      </p:sp>
    </p:spTree>
    <p:extLst>
      <p:ext uri="{BB962C8B-B14F-4D97-AF65-F5344CB8AC3E}">
        <p14:creationId xmlns:p14="http://schemas.microsoft.com/office/powerpoint/2010/main" val="177369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a:t>
            </a:fld>
            <a:endParaRPr lang="en-US" dirty="0"/>
          </a:p>
        </p:txBody>
      </p:sp>
    </p:spTree>
    <p:extLst>
      <p:ext uri="{BB962C8B-B14F-4D97-AF65-F5344CB8AC3E}">
        <p14:creationId xmlns:p14="http://schemas.microsoft.com/office/powerpoint/2010/main" val="394421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dirty="0">
                <a:effectLst/>
                <a:latin typeface="Cambria" panose="02040503050406030204" pitchFamily="18" charset="0"/>
              </a:rPr>
              <a:t>Be gentle: All systems have space for improvement. Just because something can be improved doesn’t mean it is bad, wrong, or insufficient.  </a:t>
            </a:r>
          </a:p>
          <a:p>
            <a:pPr algn="l" rtl="0" fontAlgn="base">
              <a:buFont typeface="+mj-lt"/>
              <a:buAutoNum type="arabicPeriod" startAt="2"/>
            </a:pPr>
            <a:r>
              <a:rPr lang="en-US" sz="1800" b="0" i="0" dirty="0">
                <a:effectLst/>
                <a:latin typeface="Cambria" panose="02040503050406030204" pitchFamily="18" charset="0"/>
              </a:rPr>
              <a:t>Be realistic: your capacity is what it is. It isn’t going to magically grow when you decide to start this project, and that’s okay. Either work with the time and energy you have (and accept this for what it is) or consider options for increasing capacity, even if it’s just temporarily. Also, this is a complex system of competing ideas, definitions, and methodologies. That, combined with the fact that many of us inherit collections that were either previously mismanaged or managed different from the current standard can cause us to feel immense pressure – like we’re responsible for keeping up with this hugely intricate system and undoing decades of past work all by ourselves. It’s not possible! Accept that and relax.</a:t>
            </a:r>
          </a:p>
          <a:p>
            <a:pPr algn="l" rtl="0" fontAlgn="base">
              <a:buFont typeface="+mj-lt"/>
              <a:buAutoNum type="arabicPeriod" startAt="3"/>
            </a:pPr>
            <a:r>
              <a:rPr lang="en-US" sz="1800" b="0" i="0" dirty="0">
                <a:effectLst/>
                <a:latin typeface="Cambria" panose="02040503050406030204" pitchFamily="18" charset="0"/>
              </a:rPr>
              <a:t>Don’t panic</a:t>
            </a:r>
          </a:p>
          <a:p>
            <a:pPr algn="l" rtl="0" fontAlgn="base">
              <a:buFont typeface="+mj-lt"/>
              <a:buAutoNum type="arabicPeriod" startAt="3"/>
            </a:pPr>
            <a:r>
              <a:rPr lang="en-US" sz="1800" b="0" i="0" dirty="0">
                <a:effectLst/>
                <a:latin typeface="Cambria" panose="02040503050406030204" pitchFamily="18" charset="0"/>
              </a:rPr>
              <a:t>Perfectionism is not your friend</a:t>
            </a:r>
          </a:p>
        </p:txBody>
      </p:sp>
      <p:sp>
        <p:nvSpPr>
          <p:cNvPr id="4" name="Slide Number Placeholder 3"/>
          <p:cNvSpPr>
            <a:spLocks noGrp="1"/>
          </p:cNvSpPr>
          <p:nvPr>
            <p:ph type="sldNum" sz="quarter" idx="5"/>
          </p:nvPr>
        </p:nvSpPr>
        <p:spPr/>
        <p:txBody>
          <a:bodyPr/>
          <a:lstStyle/>
          <a:p>
            <a:fld id="{7EB040C8-62D2-4EA7-B200-D3B8C06AAFD8}" type="slidenum">
              <a:rPr lang="en-US" smtClean="0"/>
              <a:t>5</a:t>
            </a:fld>
            <a:endParaRPr lang="en-US" dirty="0"/>
          </a:p>
        </p:txBody>
      </p:sp>
    </p:spTree>
    <p:extLst>
      <p:ext uri="{BB962C8B-B14F-4D97-AF65-F5344CB8AC3E}">
        <p14:creationId xmlns:p14="http://schemas.microsoft.com/office/powerpoint/2010/main" val="62268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533A-FC49-22F0-787F-EB932F40D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F1504-8409-D5F0-0262-5808C8607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C3227-E92F-76F1-BB71-E84B237F9CEB}"/>
              </a:ext>
            </a:extLst>
          </p:cNvPr>
          <p:cNvSpPr>
            <a:spLocks noGrp="1"/>
          </p:cNvSpPr>
          <p:nvPr>
            <p:ph type="body" idx="1"/>
          </p:nvPr>
        </p:nvSpPr>
        <p:spPr/>
        <p:txBody>
          <a:bodyPr/>
          <a:lstStyle/>
          <a:p>
            <a:pPr algn="l" rtl="0" fontAlgn="base">
              <a:buFont typeface="+mj-lt"/>
              <a:buAutoNum type="arabicPeriod"/>
            </a:pPr>
            <a:endParaRPr lang="en-US" sz="1800" b="0" i="0" dirty="0">
              <a:effectLst/>
              <a:latin typeface="Cambria" panose="02040503050406030204" pitchFamily="18" charset="0"/>
            </a:endParaRPr>
          </a:p>
        </p:txBody>
      </p:sp>
      <p:sp>
        <p:nvSpPr>
          <p:cNvPr id="4" name="Slide Number Placeholder 3">
            <a:extLst>
              <a:ext uri="{FF2B5EF4-FFF2-40B4-BE49-F238E27FC236}">
                <a16:creationId xmlns:a16="http://schemas.microsoft.com/office/drawing/2014/main" id="{E4FA9C18-5D2F-4C64-A880-51A91A761512}"/>
              </a:ext>
            </a:extLst>
          </p:cNvPr>
          <p:cNvSpPr>
            <a:spLocks noGrp="1"/>
          </p:cNvSpPr>
          <p:nvPr>
            <p:ph type="sldNum" sz="quarter" idx="5"/>
          </p:nvPr>
        </p:nvSpPr>
        <p:spPr/>
        <p:txBody>
          <a:bodyPr/>
          <a:lstStyle/>
          <a:p>
            <a:fld id="{7EB040C8-62D2-4EA7-B200-D3B8C06AAFD8}" type="slidenum">
              <a:rPr lang="en-US" smtClean="0"/>
              <a:t>6</a:t>
            </a:fld>
            <a:endParaRPr lang="en-US" dirty="0"/>
          </a:p>
        </p:txBody>
      </p:sp>
    </p:spTree>
    <p:extLst>
      <p:ext uri="{BB962C8B-B14F-4D97-AF65-F5344CB8AC3E}">
        <p14:creationId xmlns:p14="http://schemas.microsoft.com/office/powerpoint/2010/main" val="170819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7</a:t>
            </a:fld>
            <a:endParaRPr lang="en-US" dirty="0"/>
          </a:p>
        </p:txBody>
      </p:sp>
    </p:spTree>
    <p:extLst>
      <p:ext uri="{BB962C8B-B14F-4D97-AF65-F5344CB8AC3E}">
        <p14:creationId xmlns:p14="http://schemas.microsoft.com/office/powerpoint/2010/main" val="300080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ECBC-54FE-E6E1-7441-BA08D9A8D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88CB3-3498-CA88-F538-568CE81B3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387BB-DEE9-8942-A1B4-69D7CFFF1B53}"/>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36AC44D-AF85-C959-4831-3FD2C99C79A1}"/>
              </a:ext>
            </a:extLst>
          </p:cNvPr>
          <p:cNvSpPr>
            <a:spLocks noGrp="1"/>
          </p:cNvSpPr>
          <p:nvPr>
            <p:ph type="sldNum" sz="quarter" idx="5"/>
          </p:nvPr>
        </p:nvSpPr>
        <p:spPr/>
        <p:txBody>
          <a:bodyPr/>
          <a:lstStyle/>
          <a:p>
            <a:fld id="{7EB040C8-62D2-4EA7-B200-D3B8C06AAFD8}" type="slidenum">
              <a:rPr lang="en-US" smtClean="0"/>
              <a:t>8</a:t>
            </a:fld>
            <a:endParaRPr lang="en-US" dirty="0"/>
          </a:p>
        </p:txBody>
      </p:sp>
    </p:spTree>
    <p:extLst>
      <p:ext uri="{BB962C8B-B14F-4D97-AF65-F5344CB8AC3E}">
        <p14:creationId xmlns:p14="http://schemas.microsoft.com/office/powerpoint/2010/main" val="359689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900A6-5B0C-FD04-7CE4-65C84593C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240CF-2756-9B0D-20B1-1EDFADC48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2A34E-883B-F7DB-4B7F-FC37249E29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F795CD-5411-DB76-8810-A6D26AD0928D}"/>
              </a:ext>
            </a:extLst>
          </p:cNvPr>
          <p:cNvSpPr>
            <a:spLocks noGrp="1"/>
          </p:cNvSpPr>
          <p:nvPr>
            <p:ph type="sldNum" sz="quarter" idx="5"/>
          </p:nvPr>
        </p:nvSpPr>
        <p:spPr/>
        <p:txBody>
          <a:bodyPr/>
          <a:lstStyle/>
          <a:p>
            <a:fld id="{7EB040C8-62D2-4EA7-B200-D3B8C06AAFD8}" type="slidenum">
              <a:rPr lang="en-US" smtClean="0"/>
              <a:t>9</a:t>
            </a:fld>
            <a:endParaRPr lang="en-US" dirty="0"/>
          </a:p>
        </p:txBody>
      </p:sp>
    </p:spTree>
    <p:extLst>
      <p:ext uri="{BB962C8B-B14F-4D97-AF65-F5344CB8AC3E}">
        <p14:creationId xmlns:p14="http://schemas.microsoft.com/office/powerpoint/2010/main" val="15656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F9EF-57A2-D471-658A-603ADD00D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7FE8C-AD68-E14F-AF37-E819325AC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DE122-F969-1BAC-D8B9-FF87C6EBD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64355-5E21-DD2A-0BCB-66B6B9EB215B}"/>
              </a:ext>
            </a:extLst>
          </p:cNvPr>
          <p:cNvSpPr>
            <a:spLocks noGrp="1"/>
          </p:cNvSpPr>
          <p:nvPr>
            <p:ph type="sldNum" sz="quarter" idx="5"/>
          </p:nvPr>
        </p:nvSpPr>
        <p:spPr/>
        <p:txBody>
          <a:bodyPr/>
          <a:lstStyle/>
          <a:p>
            <a:fld id="{7EB040C8-62D2-4EA7-B200-D3B8C06AAFD8}" type="slidenum">
              <a:rPr lang="en-US" smtClean="0"/>
              <a:t>10</a:t>
            </a:fld>
            <a:endParaRPr lang="en-US" dirty="0"/>
          </a:p>
        </p:txBody>
      </p:sp>
    </p:spTree>
    <p:extLst>
      <p:ext uri="{BB962C8B-B14F-4D97-AF65-F5344CB8AC3E}">
        <p14:creationId xmlns:p14="http://schemas.microsoft.com/office/powerpoint/2010/main" val="54205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A66DDD-7D9C-9641-30E9-932C5FD2DAE5}"/>
              </a:ext>
              <a:ext uri="{C183D7F6-B498-43B3-948B-1728B52AA6E4}">
                <adec:decorative xmlns:adec="http://schemas.microsoft.com/office/drawing/2017/decorative" val="1"/>
              </a:ext>
            </a:extLst>
          </p:cNvPr>
          <p:cNvSpPr/>
          <p:nvPr userDrawn="1"/>
        </p:nvSpPr>
        <p:spPr>
          <a:xfrm>
            <a:off x="9683715" y="0"/>
            <a:ext cx="2497331"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F640F8B-6B6E-1B1A-7CC7-F44CB188B411}"/>
              </a:ext>
              <a:ext uri="{C183D7F6-B498-43B3-948B-1728B52AA6E4}">
                <adec:decorative xmlns:adec="http://schemas.microsoft.com/office/drawing/2017/decorative" val="1"/>
              </a:ext>
            </a:extLst>
          </p:cNvPr>
          <p:cNvSpPr/>
          <p:nvPr userDrawn="1"/>
        </p:nvSpPr>
        <p:spPr>
          <a:xfrm>
            <a:off x="0" y="0"/>
            <a:ext cx="2527294"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48633"/>
            <a:ext cx="7156415" cy="3360734"/>
          </a:xfrm>
        </p:spPr>
        <p:txBody>
          <a:bodyPr tIns="0" bIns="0" anchor="ctr">
            <a:noAutofit/>
          </a:bodyPr>
          <a:lstStyle>
            <a:lvl1pPr algn="ctr">
              <a:defRPr sz="5400">
                <a:solidFill>
                  <a:schemeClr val="tx2"/>
                </a:solidFill>
              </a:defRPr>
            </a:lvl1pPr>
          </a:lstStyle>
          <a:p>
            <a:r>
              <a:rPr lang="en-US" dirty="0"/>
              <a:t>Click to Add title</a:t>
            </a:r>
          </a:p>
        </p:txBody>
      </p:sp>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859A209-D12B-6E67-931A-5CB9E71100EC}"/>
              </a:ext>
              <a:ext uri="{C183D7F6-B498-43B3-948B-1728B52AA6E4}">
                <adec:decorative xmlns:adec="http://schemas.microsoft.com/office/drawing/2017/decorative" val="1"/>
              </a:ext>
            </a:extLst>
          </p:cNvPr>
          <p:cNvGrpSpPr/>
          <p:nvPr userDrawn="1"/>
        </p:nvGrpSpPr>
        <p:grpSpPr>
          <a:xfrm>
            <a:off x="1971692" y="254794"/>
            <a:ext cx="8248616" cy="6367462"/>
            <a:chOff x="1689101" y="254794"/>
            <a:chExt cx="8248616" cy="6367462"/>
          </a:xfrm>
        </p:grpSpPr>
        <p:cxnSp>
          <p:nvCxnSpPr>
            <p:cNvPr id="6" name="Straight Connector 5">
              <a:extLst>
                <a:ext uri="{FF2B5EF4-FFF2-40B4-BE49-F238E27FC236}">
                  <a16:creationId xmlns:a16="http://schemas.microsoft.com/office/drawing/2014/main" id="{28628E6D-0C29-7F8E-67C4-175F211E705F}"/>
                </a:ext>
              </a:extLst>
            </p:cNvPr>
            <p:cNvCxnSpPr>
              <a:cxnSpLocks/>
            </p:cNvCxnSpPr>
            <p:nvPr userDrawn="1"/>
          </p:nvCxnSpPr>
          <p:spPr>
            <a:xfrm>
              <a:off x="16891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Lst>
            </p:cNvPr>
            <p:cNvCxnSpPr>
              <a:cxnSpLocks/>
            </p:cNvCxnSpPr>
            <p:nvPr userDrawn="1"/>
          </p:nvCxnSpPr>
          <p:spPr>
            <a:xfrm>
              <a:off x="16891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Lst>
            </p:cNvPr>
            <p:cNvCxnSpPr>
              <a:cxnSpLocks/>
            </p:cNvCxnSpPr>
            <p:nvPr userDrawn="1"/>
          </p:nvCxnSpPr>
          <p:spPr>
            <a:xfrm>
              <a:off x="9937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Lst>
            </p:cNvPr>
            <p:cNvCxnSpPr>
              <a:cxnSpLocks/>
            </p:cNvCxnSpPr>
            <p:nvPr userDrawn="1"/>
          </p:nvCxnSpPr>
          <p:spPr>
            <a:xfrm>
              <a:off x="9937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1971690" y="1543050"/>
            <a:ext cx="8248611"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319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6BC47-DB6B-4A01-6575-4D14CAEB30E1}"/>
              </a:ext>
              <a:ext uri="{C183D7F6-B498-43B3-948B-1728B52AA6E4}">
                <adec:decorative xmlns:adec="http://schemas.microsoft.com/office/drawing/2017/decorative" val="1"/>
              </a:ext>
            </a:extLst>
          </p:cNvPr>
          <p:cNvSpPr/>
          <p:nvPr userDrawn="1"/>
        </p:nvSpPr>
        <p:spPr>
          <a:xfrm>
            <a:off x="1" y="0"/>
            <a:ext cx="4405568"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851400" y="586740"/>
            <a:ext cx="6643944" cy="1653540"/>
          </a:xfrm>
        </p:spPr>
        <p:txBody>
          <a:bodyPr anchor="ctr">
            <a:normAutofit/>
          </a:bodyPr>
          <a:lstStyle>
            <a:lvl1pPr marL="285750" indent="-285750">
              <a:spcAft>
                <a:spcPts val="600"/>
              </a:spcAft>
              <a:buFont typeface="Arial" panose="020B0604020202020204" pitchFamily="34" charset="0"/>
              <a:buChar char="•"/>
              <a:defRPr sz="1800">
                <a:solidFill>
                  <a:schemeClr val="tx2"/>
                </a:solidFill>
              </a:defRPr>
            </a:lvl1pPr>
            <a:lvl2pPr marL="228600" indent="0">
              <a:spcAft>
                <a:spcPts val="600"/>
              </a:spcAft>
              <a:buNone/>
              <a:defRPr sz="1800">
                <a:solidFill>
                  <a:schemeClr val="tx2"/>
                </a:solidFill>
              </a:defRPr>
            </a:lvl2pPr>
            <a:lvl3pPr>
              <a:spcAft>
                <a:spcPts val="600"/>
              </a:spcAft>
              <a:defRPr sz="1800"/>
            </a:lvl3pPr>
            <a:lvl4pPr>
              <a:spcAft>
                <a:spcPts val="600"/>
              </a:spcAft>
              <a:defRPr sz="1800"/>
            </a:lvl4pPr>
            <a:lvl5pPr>
              <a:spcAft>
                <a:spcPts val="600"/>
              </a:spcAft>
              <a:defRPr sz="1800"/>
            </a:lvl5pPr>
          </a:lstStyle>
          <a:p>
            <a:pPr lvl="0"/>
            <a:r>
              <a:rPr lang="en-US" dirty="0"/>
              <a:t>Click to add content</a:t>
            </a:r>
          </a:p>
          <a:p>
            <a:pPr lvl="1"/>
            <a:r>
              <a:rPr lang="en-US" dirty="0"/>
              <a:t>Second level</a:t>
            </a:r>
          </a:p>
        </p:txBody>
      </p:sp>
      <p:sp>
        <p:nvSpPr>
          <p:cNvPr id="6" name="Table Placeholder 5">
            <a:extLst>
              <a:ext uri="{FF2B5EF4-FFF2-40B4-BE49-F238E27FC236}">
                <a16:creationId xmlns:a16="http://schemas.microsoft.com/office/drawing/2014/main" id="{BE81C174-B581-A6F3-A3B5-8072C0050E9C}"/>
              </a:ext>
            </a:extLst>
          </p:cNvPr>
          <p:cNvSpPr>
            <a:spLocks noGrp="1"/>
          </p:cNvSpPr>
          <p:nvPr>
            <p:ph type="tbl" sz="quarter" idx="13"/>
          </p:nvPr>
        </p:nvSpPr>
        <p:spPr>
          <a:xfrm>
            <a:off x="4851400" y="2495074"/>
            <a:ext cx="6643944" cy="3776186"/>
          </a:xfrm>
        </p:spPr>
        <p:txBody>
          <a:bodyPr/>
          <a:lstStyle>
            <a:lvl1pPr>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US"/>
              <a:t>Click icon to add table</a:t>
            </a:r>
            <a:endParaRPr lang="en-US" dirty="0"/>
          </a:p>
        </p:txBody>
      </p:sp>
    </p:spTree>
    <p:extLst>
      <p:ext uri="{BB962C8B-B14F-4D97-AF65-F5344CB8AC3E}">
        <p14:creationId xmlns:p14="http://schemas.microsoft.com/office/powerpoint/2010/main" val="292764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1287CC22-A7CC-E0D0-F44E-BA217E882E53}"/>
              </a:ext>
              <a:ext uri="{C183D7F6-B498-43B3-948B-1728B52AA6E4}">
                <adec:decorative xmlns:adec="http://schemas.microsoft.com/office/drawing/2017/decorative" val="1"/>
              </a:ext>
            </a:extLst>
          </p:cNvPr>
          <p:cNvSpPr/>
          <p:nvPr userDrawn="1"/>
        </p:nvSpPr>
        <p:spPr>
          <a:xfrm>
            <a:off x="0" y="0"/>
            <a:ext cx="6502400" cy="6858000"/>
          </a:xfrm>
          <a:prstGeom prst="rtTriangl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3305842" y="867412"/>
            <a:ext cx="3196558" cy="5123178"/>
          </a:xfrm>
        </p:spPr>
        <p:txBody>
          <a:bodyPr>
            <a:normAutofit/>
          </a:bodyPr>
          <a:lstStyle>
            <a:lvl1pPr>
              <a:spcAft>
                <a:spcPts val="600"/>
              </a:spcAft>
              <a:defRPr sz="1800">
                <a:solidFill>
                  <a:schemeClr val="tx2"/>
                </a:solidFill>
              </a:defRPr>
            </a:lvl1pPr>
            <a:lvl2pPr>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6753224" y="867412"/>
            <a:ext cx="4742119" cy="5123178"/>
          </a:xfrm>
        </p:spPr>
        <p:txBody>
          <a:bodyPr>
            <a:normAutofit/>
          </a:bodyPr>
          <a:lstStyle>
            <a:lvl1pPr>
              <a:spcAft>
                <a:spcPts val="600"/>
              </a:spcAft>
              <a:defRPr sz="1800">
                <a:solidFill>
                  <a:schemeClr val="tx2"/>
                </a:solidFill>
              </a:defRPr>
            </a:lvl1pPr>
            <a:lvl2pPr>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Tree>
    <p:extLst>
      <p:ext uri="{BB962C8B-B14F-4D97-AF65-F5344CB8AC3E}">
        <p14:creationId xmlns:p14="http://schemas.microsoft.com/office/powerpoint/2010/main" val="70725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FFC437-DF02-7776-8224-91AD11D74BD6}"/>
              </a:ext>
              <a:ext uri="{C183D7F6-B498-43B3-948B-1728B52AA6E4}">
                <adec:decorative xmlns:adec="http://schemas.microsoft.com/office/drawing/2017/decorative" val="1"/>
              </a:ext>
            </a:extLst>
          </p:cNvPr>
          <p:cNvSpPr/>
          <p:nvPr userDrawn="1"/>
        </p:nvSpPr>
        <p:spPr>
          <a:xfrm>
            <a:off x="11405238" y="-4"/>
            <a:ext cx="786761"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B767E2A-FC6B-2D96-EF20-768A6E8BB6D9}"/>
              </a:ext>
              <a:ext uri="{C183D7F6-B498-43B3-948B-1728B52AA6E4}">
                <adec:decorative xmlns:adec="http://schemas.microsoft.com/office/drawing/2017/decorative" val="1"/>
              </a:ext>
            </a:extLst>
          </p:cNvPr>
          <p:cNvSpPr/>
          <p:nvPr userDrawn="1"/>
        </p:nvSpPr>
        <p:spPr>
          <a:xfrm>
            <a:off x="0" y="0"/>
            <a:ext cx="306323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1A79F2D-2D69-D1C7-FD7D-70C2EAE42085}"/>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14" name="Slide Number Placeholder 4">
            <a:extLst>
              <a:ext uri="{FF2B5EF4-FFF2-40B4-BE49-F238E27FC236}">
                <a16:creationId xmlns:a16="http://schemas.microsoft.com/office/drawing/2014/main" id="{405BE07A-FC17-07E2-4E28-5883FC2CAE76}"/>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15" name="Rectangle 14">
            <a:extLst>
              <a:ext uri="{FF2B5EF4-FFF2-40B4-BE49-F238E27FC236}">
                <a16:creationId xmlns:a16="http://schemas.microsoft.com/office/drawing/2014/main" id="{1B6D408C-2A4E-CEE1-5980-F9BC89383CA8}"/>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44E622ED-3DA5-D5E9-B688-B2000E522060}"/>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1677B7-A20C-1A5D-301E-5B7DCAF1B61A}"/>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A6AD29FD-92CC-65CC-1E8B-437A1E59A589}"/>
              </a:ext>
            </a:extLst>
          </p:cNvPr>
          <p:cNvSpPr>
            <a:spLocks noGrp="1"/>
          </p:cNvSpPr>
          <p:nvPr>
            <p:ph sz="quarter" idx="13" hasCustomPrompt="1"/>
          </p:nvPr>
        </p:nvSpPr>
        <p:spPr>
          <a:xfrm>
            <a:off x="3489960" y="892175"/>
            <a:ext cx="7482839" cy="5073650"/>
          </a:xfrm>
          <a:effectLst/>
        </p:spPr>
        <p:txBody>
          <a:bodyPr anchor="ctr">
            <a:normAutofit/>
          </a:bodyPr>
          <a:lstStyle>
            <a:lvl1pPr marL="0" indent="0" algn="l">
              <a:spcAft>
                <a:spcPts val="1200"/>
              </a:spcAft>
              <a:buNone/>
              <a:defRPr sz="2800">
                <a:solidFill>
                  <a:schemeClr val="tx2"/>
                </a:solidFill>
              </a:defRPr>
            </a:lvl1pPr>
            <a:lvl2pPr marL="228600" indent="0" algn="l">
              <a:spcAft>
                <a:spcPts val="1200"/>
              </a:spcAft>
              <a:buNone/>
              <a:defRPr sz="2800">
                <a:solidFill>
                  <a:schemeClr val="tx2"/>
                </a:solidFill>
              </a:defRPr>
            </a:lvl2pPr>
            <a:lvl3pPr marL="457200" indent="0" algn="l">
              <a:spcAft>
                <a:spcPts val="1200"/>
              </a:spcAft>
              <a:buNone/>
              <a:defRPr sz="2800">
                <a:solidFill>
                  <a:schemeClr val="tx2"/>
                </a:solidFill>
              </a:defRPr>
            </a:lvl3pPr>
            <a:lvl4pPr marL="685800" indent="0" algn="l">
              <a:spcAft>
                <a:spcPts val="1200"/>
              </a:spcAft>
              <a:buNone/>
              <a:defRPr sz="2800">
                <a:solidFill>
                  <a:schemeClr val="tx2"/>
                </a:solidFill>
              </a:defRPr>
            </a:lvl4pPr>
            <a:lvl5pPr marL="914400" indent="0" algn="l">
              <a:spcAft>
                <a:spcPts val="1200"/>
              </a:spcAft>
              <a:buNone/>
              <a:defRPr sz="2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5813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392207A-D227-5650-4C58-FA396957B724}"/>
              </a:ext>
              <a:ext uri="{C183D7F6-B498-43B3-948B-1728B52AA6E4}">
                <adec:decorative xmlns:adec="http://schemas.microsoft.com/office/drawing/2017/decorative" val="1"/>
              </a:ext>
            </a:extLst>
          </p:cNvPr>
          <p:cNvSpPr/>
          <p:nvPr userDrawn="1"/>
        </p:nvSpPr>
        <p:spPr>
          <a:xfrm>
            <a:off x="0" y="-5"/>
            <a:ext cx="1445866" cy="6858000"/>
          </a:xfrm>
          <a:custGeom>
            <a:avLst/>
            <a:gdLst>
              <a:gd name="connsiteX0" fmla="*/ 605303 w 1445866"/>
              <a:gd name="connsiteY0" fmla="*/ 6858000 h 6858000"/>
              <a:gd name="connsiteX1" fmla="*/ 233348 w 1445866"/>
              <a:gd name="connsiteY1" fmla="*/ 6858000 h 6858000"/>
              <a:gd name="connsiteX2" fmla="*/ 0 w 1445866"/>
              <a:gd name="connsiteY2" fmla="*/ 6858000 h 6858000"/>
              <a:gd name="connsiteX3" fmla="*/ 0 w 1445866"/>
              <a:gd name="connsiteY3" fmla="*/ 0 h 6858000"/>
              <a:gd name="connsiteX4" fmla="*/ 233348 w 1445866"/>
              <a:gd name="connsiteY4" fmla="*/ 0 h 6858000"/>
              <a:gd name="connsiteX5" fmla="*/ 605299 w 1445866"/>
              <a:gd name="connsiteY5" fmla="*/ 0 h 6858000"/>
              <a:gd name="connsiteX6" fmla="*/ 610635 w 1445866"/>
              <a:gd name="connsiteY6" fmla="*/ 1372 h 6858000"/>
              <a:gd name="connsiteX7" fmla="*/ 1445866 w 1445866"/>
              <a:gd name="connsiteY7" fmla="*/ 1136650 h 6858000"/>
              <a:gd name="connsiteX8" fmla="*/ 719850 w 1445866"/>
              <a:gd name="connsiteY8" fmla="*/ 2231955 h 6858000"/>
              <a:gd name="connsiteX9" fmla="*/ 555970 w 1445866"/>
              <a:gd name="connsiteY9" fmla="*/ 2282826 h 6858000"/>
              <a:gd name="connsiteX10" fmla="*/ 719850 w 1445866"/>
              <a:gd name="connsiteY10" fmla="*/ 2333697 h 6858000"/>
              <a:gd name="connsiteX11" fmla="*/ 1445866 w 1445866"/>
              <a:gd name="connsiteY11" fmla="*/ 3429001 h 6858000"/>
              <a:gd name="connsiteX12" fmla="*/ 719850 w 1445866"/>
              <a:gd name="connsiteY12" fmla="*/ 4524306 h 6858000"/>
              <a:gd name="connsiteX13" fmla="*/ 555972 w 1445866"/>
              <a:gd name="connsiteY13" fmla="*/ 4575176 h 6858000"/>
              <a:gd name="connsiteX14" fmla="*/ 719850 w 1445866"/>
              <a:gd name="connsiteY14" fmla="*/ 4626047 h 6858000"/>
              <a:gd name="connsiteX15" fmla="*/ 1445866 w 1445866"/>
              <a:gd name="connsiteY15" fmla="*/ 5721351 h 6858000"/>
              <a:gd name="connsiteX16" fmla="*/ 610635 w 1445866"/>
              <a:gd name="connsiteY16" fmla="*/ 6856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866" h="6858000">
                <a:moveTo>
                  <a:pt x="605303" y="6858000"/>
                </a:moveTo>
                <a:lnTo>
                  <a:pt x="233348" y="6858000"/>
                </a:lnTo>
                <a:lnTo>
                  <a:pt x="0" y="6858000"/>
                </a:lnTo>
                <a:lnTo>
                  <a:pt x="0" y="0"/>
                </a:lnTo>
                <a:lnTo>
                  <a:pt x="233348" y="0"/>
                </a:lnTo>
                <a:lnTo>
                  <a:pt x="605299" y="0"/>
                </a:lnTo>
                <a:lnTo>
                  <a:pt x="610635" y="1372"/>
                </a:lnTo>
                <a:cubicBezTo>
                  <a:pt x="1094526" y="151878"/>
                  <a:pt x="1445866" y="603234"/>
                  <a:pt x="1445866" y="1136650"/>
                </a:cubicBezTo>
                <a:cubicBezTo>
                  <a:pt x="1445866" y="1629034"/>
                  <a:pt x="1146499" y="2051497"/>
                  <a:pt x="719850" y="2231955"/>
                </a:cubicBezTo>
                <a:lnTo>
                  <a:pt x="555970" y="2282826"/>
                </a:lnTo>
                <a:lnTo>
                  <a:pt x="719850" y="2333697"/>
                </a:lnTo>
                <a:cubicBezTo>
                  <a:pt x="1146499" y="2514154"/>
                  <a:pt x="1445866" y="2936617"/>
                  <a:pt x="1445866" y="3429001"/>
                </a:cubicBezTo>
                <a:cubicBezTo>
                  <a:pt x="1445866" y="3921385"/>
                  <a:pt x="1146499" y="4343848"/>
                  <a:pt x="719850" y="4524306"/>
                </a:cubicBezTo>
                <a:lnTo>
                  <a:pt x="555972" y="4575176"/>
                </a:lnTo>
                <a:lnTo>
                  <a:pt x="719850" y="4626047"/>
                </a:lnTo>
                <a:cubicBezTo>
                  <a:pt x="1146499" y="4806504"/>
                  <a:pt x="1445866" y="5228967"/>
                  <a:pt x="1445866" y="5721351"/>
                </a:cubicBezTo>
                <a:cubicBezTo>
                  <a:pt x="1445866" y="6254767"/>
                  <a:pt x="1094526" y="6706123"/>
                  <a:pt x="610635" y="6856629"/>
                </a:cubicBez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2"/>
              </a:solidFill>
            </a:endParaRPr>
          </a:p>
        </p:txBody>
      </p:sp>
      <p:sp>
        <p:nvSpPr>
          <p:cNvPr id="3" name="Freeform: Shape 2">
            <a:extLst>
              <a:ext uri="{FF2B5EF4-FFF2-40B4-BE49-F238E27FC236}">
                <a16:creationId xmlns:a16="http://schemas.microsoft.com/office/drawing/2014/main" id="{123BCBAF-4668-B2E6-7681-7E02428B4392}"/>
              </a:ext>
              <a:ext uri="{C183D7F6-B498-43B3-948B-1728B52AA6E4}">
                <adec:decorative xmlns:adec="http://schemas.microsoft.com/office/drawing/2017/decorative" val="1"/>
              </a:ext>
            </a:extLst>
          </p:cNvPr>
          <p:cNvSpPr/>
          <p:nvPr userDrawn="1"/>
        </p:nvSpPr>
        <p:spPr>
          <a:xfrm rot="10800000">
            <a:off x="10746134" y="-4"/>
            <a:ext cx="1445866" cy="6858000"/>
          </a:xfrm>
          <a:custGeom>
            <a:avLst/>
            <a:gdLst>
              <a:gd name="connsiteX0" fmla="*/ 605303 w 1445866"/>
              <a:gd name="connsiteY0" fmla="*/ 6858000 h 6858000"/>
              <a:gd name="connsiteX1" fmla="*/ 233348 w 1445866"/>
              <a:gd name="connsiteY1" fmla="*/ 6858000 h 6858000"/>
              <a:gd name="connsiteX2" fmla="*/ 0 w 1445866"/>
              <a:gd name="connsiteY2" fmla="*/ 6858000 h 6858000"/>
              <a:gd name="connsiteX3" fmla="*/ 0 w 1445866"/>
              <a:gd name="connsiteY3" fmla="*/ 0 h 6858000"/>
              <a:gd name="connsiteX4" fmla="*/ 233348 w 1445866"/>
              <a:gd name="connsiteY4" fmla="*/ 0 h 6858000"/>
              <a:gd name="connsiteX5" fmla="*/ 605299 w 1445866"/>
              <a:gd name="connsiteY5" fmla="*/ 0 h 6858000"/>
              <a:gd name="connsiteX6" fmla="*/ 610635 w 1445866"/>
              <a:gd name="connsiteY6" fmla="*/ 1372 h 6858000"/>
              <a:gd name="connsiteX7" fmla="*/ 1445866 w 1445866"/>
              <a:gd name="connsiteY7" fmla="*/ 1136650 h 6858000"/>
              <a:gd name="connsiteX8" fmla="*/ 719850 w 1445866"/>
              <a:gd name="connsiteY8" fmla="*/ 2231955 h 6858000"/>
              <a:gd name="connsiteX9" fmla="*/ 555970 w 1445866"/>
              <a:gd name="connsiteY9" fmla="*/ 2282826 h 6858000"/>
              <a:gd name="connsiteX10" fmla="*/ 719850 w 1445866"/>
              <a:gd name="connsiteY10" fmla="*/ 2333697 h 6858000"/>
              <a:gd name="connsiteX11" fmla="*/ 1445866 w 1445866"/>
              <a:gd name="connsiteY11" fmla="*/ 3429001 h 6858000"/>
              <a:gd name="connsiteX12" fmla="*/ 719850 w 1445866"/>
              <a:gd name="connsiteY12" fmla="*/ 4524306 h 6858000"/>
              <a:gd name="connsiteX13" fmla="*/ 555972 w 1445866"/>
              <a:gd name="connsiteY13" fmla="*/ 4575176 h 6858000"/>
              <a:gd name="connsiteX14" fmla="*/ 719850 w 1445866"/>
              <a:gd name="connsiteY14" fmla="*/ 4626047 h 6858000"/>
              <a:gd name="connsiteX15" fmla="*/ 1445866 w 1445866"/>
              <a:gd name="connsiteY15" fmla="*/ 5721351 h 6858000"/>
              <a:gd name="connsiteX16" fmla="*/ 610635 w 1445866"/>
              <a:gd name="connsiteY16" fmla="*/ 6856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866" h="6858000">
                <a:moveTo>
                  <a:pt x="605303" y="6858000"/>
                </a:moveTo>
                <a:lnTo>
                  <a:pt x="233348" y="6858000"/>
                </a:lnTo>
                <a:lnTo>
                  <a:pt x="0" y="6858000"/>
                </a:lnTo>
                <a:lnTo>
                  <a:pt x="0" y="0"/>
                </a:lnTo>
                <a:lnTo>
                  <a:pt x="233348" y="0"/>
                </a:lnTo>
                <a:lnTo>
                  <a:pt x="605299" y="0"/>
                </a:lnTo>
                <a:lnTo>
                  <a:pt x="610635" y="1372"/>
                </a:lnTo>
                <a:cubicBezTo>
                  <a:pt x="1094526" y="151878"/>
                  <a:pt x="1445866" y="603234"/>
                  <a:pt x="1445866" y="1136650"/>
                </a:cubicBezTo>
                <a:cubicBezTo>
                  <a:pt x="1445866" y="1629034"/>
                  <a:pt x="1146499" y="2051497"/>
                  <a:pt x="719850" y="2231955"/>
                </a:cubicBezTo>
                <a:lnTo>
                  <a:pt x="555970" y="2282826"/>
                </a:lnTo>
                <a:lnTo>
                  <a:pt x="719850" y="2333697"/>
                </a:lnTo>
                <a:cubicBezTo>
                  <a:pt x="1146499" y="2514154"/>
                  <a:pt x="1445866" y="2936617"/>
                  <a:pt x="1445866" y="3429001"/>
                </a:cubicBezTo>
                <a:cubicBezTo>
                  <a:pt x="1445866" y="3921385"/>
                  <a:pt x="1146499" y="4343848"/>
                  <a:pt x="719850" y="4524306"/>
                </a:cubicBezTo>
                <a:lnTo>
                  <a:pt x="555972" y="4575176"/>
                </a:lnTo>
                <a:lnTo>
                  <a:pt x="719850" y="4626047"/>
                </a:lnTo>
                <a:cubicBezTo>
                  <a:pt x="1146499" y="4806504"/>
                  <a:pt x="1445866" y="5228967"/>
                  <a:pt x="1445866" y="5721351"/>
                </a:cubicBezTo>
                <a:cubicBezTo>
                  <a:pt x="1445866" y="6254767"/>
                  <a:pt x="1094526" y="6706123"/>
                  <a:pt x="610635" y="6856629"/>
                </a:cubicBez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6" name="Straight Connector 5">
            <a:extLst>
              <a:ext uri="{FF2B5EF4-FFF2-40B4-BE49-F238E27FC236}">
                <a16:creationId xmlns:a16="http://schemas.microsoft.com/office/drawing/2014/main" id="{28628E6D-0C29-7F8E-67C4-175F211E705F}"/>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 uri="{C183D7F6-B498-43B3-948B-1728B52AA6E4}">
                <adec:decorative xmlns:adec="http://schemas.microsoft.com/office/drawing/2017/decorative" val="1"/>
              </a:ext>
            </a:extLst>
          </p:cNvPr>
          <p:cNvCxnSpPr>
            <a:cxnSpLocks/>
          </p:cNvCxnSpPr>
          <p:nvPr userDrawn="1"/>
        </p:nvCxnSpPr>
        <p:spPr>
          <a:xfrm>
            <a:off x="9683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 uri="{C183D7F6-B498-43B3-948B-1728B52AA6E4}">
                <adec:decorative xmlns:adec="http://schemas.microsoft.com/office/drawing/2017/decorative" val="1"/>
              </a:ext>
            </a:extLst>
          </p:cNvPr>
          <p:cNvCxnSpPr>
            <a:cxnSpLocks/>
          </p:cNvCxnSpPr>
          <p:nvPr userDrawn="1"/>
        </p:nvCxnSpPr>
        <p:spPr>
          <a:xfrm>
            <a:off x="9683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2517792" y="1543050"/>
            <a:ext cx="7165925"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86423"/>
            <a:ext cx="7156415" cy="1740548"/>
          </a:xfrm>
        </p:spPr>
        <p:txBody>
          <a:bodyPr anchor="b">
            <a:noAutofit/>
          </a:bodyPr>
          <a:lstStyle>
            <a:lvl1pPr algn="ctr">
              <a:defRPr sz="4000">
                <a:solidFill>
                  <a:schemeClr val="tx2"/>
                </a:solidFill>
              </a:defRPr>
            </a:lvl1pPr>
          </a:lstStyle>
          <a:p>
            <a:r>
              <a:rPr lang="en-US" dirty="0"/>
              <a:t>Click to Add title</a:t>
            </a:r>
          </a:p>
        </p:txBody>
      </p:sp>
      <p:sp>
        <p:nvSpPr>
          <p:cNvPr id="11" name="Content Placeholder 6">
            <a:extLst>
              <a:ext uri="{FF2B5EF4-FFF2-40B4-BE49-F238E27FC236}">
                <a16:creationId xmlns:a16="http://schemas.microsoft.com/office/drawing/2014/main" id="{3DD99B65-6C51-CA99-9872-6FD254075A80}"/>
              </a:ext>
            </a:extLst>
          </p:cNvPr>
          <p:cNvSpPr>
            <a:spLocks noGrp="1"/>
          </p:cNvSpPr>
          <p:nvPr>
            <p:ph sz="quarter" idx="13" hasCustomPrompt="1"/>
          </p:nvPr>
        </p:nvSpPr>
        <p:spPr>
          <a:xfrm>
            <a:off x="3521271" y="3670658"/>
            <a:ext cx="5149459" cy="1510939"/>
          </a:xfrm>
        </p:spPr>
        <p:txBody>
          <a:bodyPr lIns="182880">
            <a:noAutofit/>
          </a:bodyPr>
          <a:lstStyle>
            <a:lvl1pPr marL="0" indent="0" algn="ctr">
              <a:lnSpc>
                <a:spcPct val="150000"/>
              </a:lnSpc>
              <a:spcBef>
                <a:spcPts val="0"/>
              </a:spcBef>
              <a:buNone/>
              <a:defRPr sz="2000">
                <a:solidFill>
                  <a:schemeClr val="tx2"/>
                </a:solidFill>
              </a:defRPr>
            </a:lvl1pPr>
            <a:lvl2pPr marL="228600" indent="0" algn="ctr">
              <a:buNone/>
              <a:defRPr sz="2000"/>
            </a:lvl2pPr>
            <a:lvl3pPr marL="457200" indent="0" algn="ctr">
              <a:buNone/>
              <a:defRPr sz="2000"/>
            </a:lvl3pPr>
            <a:lvl4pPr marL="685800" indent="0" algn="ctr">
              <a:buNone/>
              <a:defRPr sz="2000"/>
            </a:lvl4pPr>
            <a:lvl5pPr marL="914400" indent="0" algn="ctr">
              <a:buNone/>
              <a:defRPr sz="2000"/>
            </a:lvl5pPr>
          </a:lstStyle>
          <a:p>
            <a:pPr lvl="0"/>
            <a:r>
              <a:rPr lang="en-US" dirty="0"/>
              <a:t>Click to add content</a:t>
            </a:r>
          </a:p>
        </p:txBody>
      </p:sp>
    </p:spTree>
    <p:extLst>
      <p:ext uri="{BB962C8B-B14F-4D97-AF65-F5344CB8AC3E}">
        <p14:creationId xmlns:p14="http://schemas.microsoft.com/office/powerpoint/2010/main" val="1512516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1BC5F3D-B37B-4B48-9C27-10CF57707223}" type="datetimeFigureOut">
              <a:rPr lang="en-US" smtClean="0"/>
              <a:t>7/29/2025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166978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CEE60A-6295-FCD1-542F-52EA50B3B4A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51031"/>
          <a:stretch/>
        </p:blipFill>
        <p:spPr>
          <a:xfrm rot="16200000">
            <a:off x="7083880" y="1749876"/>
            <a:ext cx="6858000" cy="3358241"/>
          </a:xfrm>
          <a:prstGeom prst="rect">
            <a:avLst/>
          </a:prstGeom>
        </p:spPr>
      </p:pic>
      <p:pic>
        <p:nvPicPr>
          <p:cNvPr id="3" name="Graphic 2">
            <a:extLst>
              <a:ext uri="{FF2B5EF4-FFF2-40B4-BE49-F238E27FC236}">
                <a16:creationId xmlns:a16="http://schemas.microsoft.com/office/drawing/2014/main" id="{02E5EBF7-4D05-239B-0B70-F9AD5B5690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1667"/>
          <a:stretch/>
        </p:blipFill>
        <p:spPr>
          <a:xfrm rot="5400000">
            <a:off x="-742950" y="742950"/>
            <a:ext cx="6858000" cy="5372100"/>
          </a:xfrm>
          <a:prstGeom prst="rect">
            <a:avLst/>
          </a:prstGeom>
        </p:spPr>
      </p:pic>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5372100" y="892175"/>
            <a:ext cx="3461659" cy="5073650"/>
          </a:xfrm>
          <a:effectLst/>
        </p:spPr>
        <p:txBody>
          <a:bodyPr anchor="ctr">
            <a:normAutofit/>
          </a:bodyPr>
          <a:lstStyle>
            <a:lvl1pPr marL="0" indent="0" algn="ctr">
              <a:spcAft>
                <a:spcPts val="600"/>
              </a:spcAft>
              <a:buNone/>
              <a:defRPr sz="2400">
                <a:solidFill>
                  <a:schemeClr val="tx2"/>
                </a:solidFill>
              </a:defRPr>
            </a:lvl1pPr>
            <a:lvl2pPr marL="228600" indent="0" algn="ctr">
              <a:spcAft>
                <a:spcPts val="600"/>
              </a:spcAft>
              <a:buNone/>
              <a:defRPr sz="2000">
                <a:solidFill>
                  <a:schemeClr val="tx2"/>
                </a:solidFill>
              </a:defRPr>
            </a:lvl2pPr>
            <a:lvl3pPr marL="457200" indent="0" algn="ctr">
              <a:spcAft>
                <a:spcPts val="600"/>
              </a:spcAft>
              <a:buNone/>
              <a:defRPr sz="2000">
                <a:solidFill>
                  <a:schemeClr val="tx2"/>
                </a:solidFill>
              </a:defRPr>
            </a:lvl3pPr>
            <a:lvl4pPr marL="685800" indent="0" algn="ctr">
              <a:spcAft>
                <a:spcPts val="600"/>
              </a:spcAft>
              <a:buNone/>
              <a:defRPr sz="2000">
                <a:solidFill>
                  <a:schemeClr val="tx2"/>
                </a:solidFill>
              </a:defRPr>
            </a:lvl4pPr>
            <a:lvl5pPr marL="914400" indent="0" algn="ctr">
              <a:spcAft>
                <a:spcPts val="600"/>
              </a:spcAft>
              <a:buNone/>
              <a:defRPr sz="20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4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E62E882-4E93-85DF-DE0B-6F64263A3BBA}"/>
              </a:ext>
            </a:extLst>
          </p:cNvPr>
          <p:cNvSpPr>
            <a:spLocks noGrp="1"/>
          </p:cNvSpPr>
          <p:nvPr>
            <p:ph type="pic" sz="quarter" idx="10"/>
          </p:nvPr>
        </p:nvSpPr>
        <p:spPr>
          <a:xfrm>
            <a:off x="2" y="0"/>
            <a:ext cx="12191999" cy="6858000"/>
          </a:xfrm>
          <a:custGeom>
            <a:avLst/>
            <a:gdLst>
              <a:gd name="connsiteX0" fmla="*/ 9664698 w 12191999"/>
              <a:gd name="connsiteY0" fmla="*/ 0 h 6858000"/>
              <a:gd name="connsiteX1" fmla="*/ 12191999 w 12191999"/>
              <a:gd name="connsiteY1" fmla="*/ 0 h 6858000"/>
              <a:gd name="connsiteX2" fmla="*/ 12191999 w 12191999"/>
              <a:gd name="connsiteY2" fmla="*/ 6858000 h 6858000"/>
              <a:gd name="connsiteX3" fmla="*/ 9664698 w 12191999"/>
              <a:gd name="connsiteY3" fmla="*/ 6858000 h 6858000"/>
              <a:gd name="connsiteX4" fmla="*/ 0 w 12191999"/>
              <a:gd name="connsiteY4" fmla="*/ 0 h 6858000"/>
              <a:gd name="connsiteX5" fmla="*/ 2551176 w 12191999"/>
              <a:gd name="connsiteY5" fmla="*/ 0 h 6858000"/>
              <a:gd name="connsiteX6" fmla="*/ 2551176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9664698" y="0"/>
                </a:moveTo>
                <a:lnTo>
                  <a:pt x="12191999" y="0"/>
                </a:lnTo>
                <a:lnTo>
                  <a:pt x="12191999" y="6858000"/>
                </a:lnTo>
                <a:lnTo>
                  <a:pt x="9664698" y="6858000"/>
                </a:lnTo>
                <a:close/>
                <a:moveTo>
                  <a:pt x="0" y="0"/>
                </a:moveTo>
                <a:lnTo>
                  <a:pt x="2551176" y="0"/>
                </a:lnTo>
                <a:lnTo>
                  <a:pt x="2551176"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47287"/>
            <a:ext cx="7156415" cy="3363427"/>
          </a:xfrm>
        </p:spPr>
        <p:txBody>
          <a:bodyPr tIns="0" bIns="0" anchor="ctr">
            <a:noAutofit/>
          </a:bodyPr>
          <a:lstStyle>
            <a:lvl1pPr algn="ctr">
              <a:defRPr sz="4400">
                <a:solidFill>
                  <a:schemeClr val="tx2"/>
                </a:solidFill>
              </a:defRPr>
            </a:lvl1pPr>
          </a:lstStyle>
          <a:p>
            <a:r>
              <a:rPr lang="en-US" dirty="0"/>
              <a:t>Click to Add title</a:t>
            </a:r>
          </a:p>
        </p:txBody>
      </p:sp>
    </p:spTree>
    <p:extLst>
      <p:ext uri="{BB962C8B-B14F-4D97-AF65-F5344CB8AC3E}">
        <p14:creationId xmlns:p14="http://schemas.microsoft.com/office/powerpoint/2010/main" val="125476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bg1">
            <a:lumMod val="95000"/>
          </a:schemeClr>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B7CBB1-8DA1-E416-2554-28C331D0AF54}"/>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47888"/>
          <a:stretch/>
        </p:blipFill>
        <p:spPr>
          <a:xfrm rot="16200000">
            <a:off x="6976110" y="1642110"/>
            <a:ext cx="6858000" cy="3573780"/>
          </a:xfrm>
          <a:prstGeom prst="rect">
            <a:avLst/>
          </a:prstGeom>
        </p:spPr>
      </p:pic>
      <p:pic>
        <p:nvPicPr>
          <p:cNvPr id="13" name="Graphic 12">
            <a:extLst>
              <a:ext uri="{FF2B5EF4-FFF2-40B4-BE49-F238E27FC236}">
                <a16:creationId xmlns:a16="http://schemas.microsoft.com/office/drawing/2014/main" id="{1E442E8B-94A4-D6CF-E77C-A046400CB56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47888"/>
          <a:stretch/>
        </p:blipFill>
        <p:spPr>
          <a:xfrm rot="5400000">
            <a:off x="-1718310" y="1646872"/>
            <a:ext cx="6858000" cy="3573780"/>
          </a:xfrm>
          <a:prstGeom prst="rect">
            <a:avLst/>
          </a:prstGeom>
        </p:spPr>
      </p:pic>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6" name="Straight Connector 5">
            <a:extLst>
              <a:ext uri="{FF2B5EF4-FFF2-40B4-BE49-F238E27FC236}">
                <a16:creationId xmlns:a16="http://schemas.microsoft.com/office/drawing/2014/main" id="{28628E6D-0C29-7F8E-67C4-175F211E705F}"/>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 uri="{C183D7F6-B498-43B3-948B-1728B52AA6E4}">
                <adec:decorative xmlns:adec="http://schemas.microsoft.com/office/drawing/2017/decorative" val="1"/>
              </a:ext>
            </a:extLst>
          </p:cNvPr>
          <p:cNvCxnSpPr>
            <a:cxnSpLocks/>
          </p:cNvCxnSpPr>
          <p:nvPr userDrawn="1"/>
        </p:nvCxnSpPr>
        <p:spPr>
          <a:xfrm>
            <a:off x="9683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 uri="{C183D7F6-B498-43B3-948B-1728B52AA6E4}">
                <adec:decorative xmlns:adec="http://schemas.microsoft.com/office/drawing/2017/decorative" val="1"/>
              </a:ext>
            </a:extLst>
          </p:cNvPr>
          <p:cNvCxnSpPr>
            <a:cxnSpLocks/>
          </p:cNvCxnSpPr>
          <p:nvPr userDrawn="1"/>
        </p:nvCxnSpPr>
        <p:spPr>
          <a:xfrm>
            <a:off x="9683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2517792" y="1543050"/>
            <a:ext cx="7165925"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17EEDCF-A8F9-709D-CE34-6E183D26C2C2}"/>
              </a:ext>
            </a:extLst>
          </p:cNvPr>
          <p:cNvSpPr>
            <a:spLocks noGrp="1"/>
          </p:cNvSpPr>
          <p:nvPr>
            <p:ph type="title"/>
          </p:nvPr>
        </p:nvSpPr>
        <p:spPr>
          <a:xfrm>
            <a:off x="2527301" y="1786422"/>
            <a:ext cx="7156415" cy="2260117"/>
          </a:xfrm>
        </p:spPr>
        <p:txBody>
          <a:bodyPr tIns="0" bIns="0" anchor="b">
            <a:noAutofit/>
          </a:bodyPr>
          <a:lstStyle>
            <a:lvl1pPr algn="ctr">
              <a:defRPr sz="4400">
                <a:solidFill>
                  <a:schemeClr val="tx2"/>
                </a:solidFill>
              </a:defRPr>
            </a:lvl1pPr>
          </a:lstStyle>
          <a:p>
            <a:r>
              <a:rPr lang="en-US"/>
              <a:t>Click to edit Master title style</a:t>
            </a:r>
            <a:endParaRPr lang="en-US" dirty="0"/>
          </a:p>
        </p:txBody>
      </p:sp>
      <p:sp>
        <p:nvSpPr>
          <p:cNvPr id="3" name="Text Placeholder 3">
            <a:extLst>
              <a:ext uri="{FF2B5EF4-FFF2-40B4-BE49-F238E27FC236}">
                <a16:creationId xmlns:a16="http://schemas.microsoft.com/office/drawing/2014/main" id="{CC0E72D9-C2D7-3452-FBEB-5506D3211809}"/>
              </a:ext>
            </a:extLst>
          </p:cNvPr>
          <p:cNvSpPr>
            <a:spLocks noGrp="1"/>
          </p:cNvSpPr>
          <p:nvPr>
            <p:ph type="body" sz="quarter" idx="15" hasCustomPrompt="1"/>
          </p:nvPr>
        </p:nvSpPr>
        <p:spPr>
          <a:xfrm>
            <a:off x="2527299" y="4145100"/>
            <a:ext cx="7137395" cy="735012"/>
          </a:xfrm>
        </p:spPr>
        <p:txBody>
          <a:bodyPr anchor="ctr">
            <a:normAutofit/>
          </a:bodyPr>
          <a:lstStyle>
            <a:lvl1pPr marL="0" indent="0" algn="ctr">
              <a:buNone/>
              <a:defRPr sz="2400">
                <a:solidFill>
                  <a:schemeClr val="tx2"/>
                </a:solidFill>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dirty="0"/>
              <a:t>Click to add subtitle</a:t>
            </a:r>
          </a:p>
        </p:txBody>
      </p:sp>
    </p:spTree>
    <p:extLst>
      <p:ext uri="{BB962C8B-B14F-4D97-AF65-F5344CB8AC3E}">
        <p14:creationId xmlns:p14="http://schemas.microsoft.com/office/powerpoint/2010/main" val="348826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17646-6AF6-94B0-E660-98BCAC61F95F}"/>
              </a:ext>
              <a:ext uri="{C183D7F6-B498-43B3-948B-1728B52AA6E4}">
                <adec:decorative xmlns:adec="http://schemas.microsoft.com/office/drawing/2017/decorative" val="1"/>
              </a:ext>
            </a:extLst>
          </p:cNvPr>
          <p:cNvSpPr/>
          <p:nvPr userDrawn="1"/>
        </p:nvSpPr>
        <p:spPr>
          <a:xfrm>
            <a:off x="1" y="0"/>
            <a:ext cx="440556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4851400" y="892175"/>
            <a:ext cx="6617592" cy="5073650"/>
          </a:xfrm>
          <a:effectLst/>
        </p:spPr>
        <p:txBody>
          <a:bodyPr anchor="ctr">
            <a:normAutofit/>
          </a:bodyPr>
          <a:lstStyle>
            <a:lvl1pPr marL="0" indent="0" algn="l">
              <a:spcAft>
                <a:spcPts val="1200"/>
              </a:spcAft>
              <a:buNone/>
              <a:defRPr sz="1800">
                <a:solidFill>
                  <a:schemeClr val="tx2"/>
                </a:solidFill>
              </a:defRPr>
            </a:lvl1pPr>
            <a:lvl2pPr marL="228600" indent="0" algn="l">
              <a:spcAft>
                <a:spcPts val="1200"/>
              </a:spcAft>
              <a:buNone/>
              <a:defRPr sz="1800">
                <a:solidFill>
                  <a:schemeClr val="tx2"/>
                </a:solidFill>
              </a:defRPr>
            </a:lvl2pPr>
            <a:lvl3pPr marL="457200" indent="0" algn="l">
              <a:spcAft>
                <a:spcPts val="1200"/>
              </a:spcAft>
              <a:buNone/>
              <a:defRPr sz="1800">
                <a:solidFill>
                  <a:schemeClr val="tx2"/>
                </a:solidFill>
              </a:defRPr>
            </a:lvl3pPr>
            <a:lvl4pPr marL="685800" indent="0" algn="l">
              <a:spcAft>
                <a:spcPts val="1200"/>
              </a:spcAft>
              <a:buNone/>
              <a:defRPr sz="1800">
                <a:solidFill>
                  <a:schemeClr val="tx2"/>
                </a:solidFill>
              </a:defRPr>
            </a:lvl4pPr>
            <a:lvl5pPr marL="914400" indent="0" algn="l">
              <a:spcAft>
                <a:spcPts val="1200"/>
              </a:spcAft>
              <a:buNone/>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81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bg>
      <p:bgPr>
        <a:solidFill>
          <a:schemeClr val="bg1">
            <a:lumMod val="95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77A207-9B85-52B8-8ED0-3616C76742AD}"/>
              </a:ext>
            </a:extLst>
          </p:cNvPr>
          <p:cNvSpPr>
            <a:spLocks noGrp="1"/>
          </p:cNvSpPr>
          <p:nvPr>
            <p:ph type="pic" sz="quarter" idx="16"/>
          </p:nvPr>
        </p:nvSpPr>
        <p:spPr>
          <a:xfrm>
            <a:off x="0" y="0"/>
            <a:ext cx="12192000" cy="6858000"/>
          </a:xfrm>
          <a:custGeom>
            <a:avLst/>
            <a:gdLst>
              <a:gd name="connsiteX0" fmla="*/ 0 w 12192000"/>
              <a:gd name="connsiteY0" fmla="*/ 3086100 h 6858000"/>
              <a:gd name="connsiteX1" fmla="*/ 4375405 w 12192000"/>
              <a:gd name="connsiteY1" fmla="*/ 6858000 h 6858000"/>
              <a:gd name="connsiteX2" fmla="*/ 0 w 12192000"/>
              <a:gd name="connsiteY2" fmla="*/ 6858000 h 6858000"/>
              <a:gd name="connsiteX3" fmla="*/ 7816598 w 12192000"/>
              <a:gd name="connsiteY3" fmla="*/ 0 h 6858000"/>
              <a:gd name="connsiteX4" fmla="*/ 12192000 w 12192000"/>
              <a:gd name="connsiteY4" fmla="*/ 0 h 6858000"/>
              <a:gd name="connsiteX5" fmla="*/ 12192000 w 12192000"/>
              <a:gd name="connsiteY5" fmla="*/ 3771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3086100"/>
                </a:moveTo>
                <a:lnTo>
                  <a:pt x="4375405" y="6858000"/>
                </a:lnTo>
                <a:lnTo>
                  <a:pt x="0" y="6858000"/>
                </a:lnTo>
                <a:close/>
                <a:moveTo>
                  <a:pt x="7816598" y="0"/>
                </a:moveTo>
                <a:lnTo>
                  <a:pt x="12192000" y="0"/>
                </a:lnTo>
                <a:lnTo>
                  <a:pt x="12192000" y="3771898"/>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86421"/>
            <a:ext cx="7156415" cy="2258568"/>
          </a:xfrm>
        </p:spPr>
        <p:txBody>
          <a:bodyPr tIns="0" bIns="0" anchor="b">
            <a:noAutofit/>
          </a:bodyPr>
          <a:lstStyle>
            <a:lvl1pPr algn="ctr">
              <a:defRPr sz="4400">
                <a:solidFill>
                  <a:schemeClr val="tx2"/>
                </a:solidFill>
              </a:defRPr>
            </a:lvl1pPr>
          </a:lstStyle>
          <a:p>
            <a:r>
              <a:rPr lang="en-US" dirty="0"/>
              <a:t>Click to Add title</a:t>
            </a:r>
          </a:p>
        </p:txBody>
      </p:sp>
      <p:sp>
        <p:nvSpPr>
          <p:cNvPr id="4" name="Text Placeholder 3">
            <a:extLst>
              <a:ext uri="{FF2B5EF4-FFF2-40B4-BE49-F238E27FC236}">
                <a16:creationId xmlns:a16="http://schemas.microsoft.com/office/drawing/2014/main" id="{F7745489-5B17-0977-F512-70D9A108715B}"/>
              </a:ext>
            </a:extLst>
          </p:cNvPr>
          <p:cNvSpPr>
            <a:spLocks noGrp="1"/>
          </p:cNvSpPr>
          <p:nvPr>
            <p:ph type="body" sz="quarter" idx="15" hasCustomPrompt="1"/>
          </p:nvPr>
        </p:nvSpPr>
        <p:spPr>
          <a:xfrm>
            <a:off x="2527299" y="4142232"/>
            <a:ext cx="7156415" cy="735012"/>
          </a:xfrm>
        </p:spPr>
        <p:txBody>
          <a:bodyPr anchor="ctr">
            <a:normAutofit/>
          </a:bodyPr>
          <a:lstStyle>
            <a:lvl1pPr marL="0" indent="0" algn="ctr">
              <a:buNone/>
              <a:defRPr sz="2400">
                <a:solidFill>
                  <a:schemeClr val="tx2"/>
                </a:solidFill>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dirty="0"/>
              <a:t>Click to add subtitle</a:t>
            </a:r>
          </a:p>
        </p:txBody>
      </p:sp>
    </p:spTree>
    <p:extLst>
      <p:ext uri="{BB962C8B-B14F-4D97-AF65-F5344CB8AC3E}">
        <p14:creationId xmlns:p14="http://schemas.microsoft.com/office/powerpoint/2010/main" val="90615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45346F93-664A-16A2-A824-FBB5F60B0938}"/>
              </a:ext>
              <a:ext uri="{C183D7F6-B498-43B3-948B-1728B52AA6E4}">
                <adec:decorative xmlns:adec="http://schemas.microsoft.com/office/drawing/2017/decorative" val="1"/>
              </a:ext>
            </a:extLst>
          </p:cNvPr>
          <p:cNvSpPr/>
          <p:nvPr userDrawn="1"/>
        </p:nvSpPr>
        <p:spPr>
          <a:xfrm>
            <a:off x="0" y="0"/>
            <a:ext cx="3987468" cy="6858000"/>
          </a:xfrm>
          <a:custGeom>
            <a:avLst/>
            <a:gdLst>
              <a:gd name="connsiteX0" fmla="*/ 0 w 3987468"/>
              <a:gd name="connsiteY0" fmla="*/ 0 h 6858000"/>
              <a:gd name="connsiteX1" fmla="*/ 2450595 w 3987468"/>
              <a:gd name="connsiteY1" fmla="*/ 0 h 6858000"/>
              <a:gd name="connsiteX2" fmla="*/ 2774950 w 3987468"/>
              <a:gd name="connsiteY2" fmla="*/ 0 h 6858000"/>
              <a:gd name="connsiteX3" fmla="*/ 3146901 w 3987468"/>
              <a:gd name="connsiteY3" fmla="*/ 0 h 6858000"/>
              <a:gd name="connsiteX4" fmla="*/ 3152237 w 3987468"/>
              <a:gd name="connsiteY4" fmla="*/ 1372 h 6858000"/>
              <a:gd name="connsiteX5" fmla="*/ 3987468 w 3987468"/>
              <a:gd name="connsiteY5" fmla="*/ 1136650 h 6858000"/>
              <a:gd name="connsiteX6" fmla="*/ 3261452 w 3987468"/>
              <a:gd name="connsiteY6" fmla="*/ 2231955 h 6858000"/>
              <a:gd name="connsiteX7" fmla="*/ 3097572 w 3987468"/>
              <a:gd name="connsiteY7" fmla="*/ 2282826 h 6858000"/>
              <a:gd name="connsiteX8" fmla="*/ 3261452 w 3987468"/>
              <a:gd name="connsiteY8" fmla="*/ 2333697 h 6858000"/>
              <a:gd name="connsiteX9" fmla="*/ 3987468 w 3987468"/>
              <a:gd name="connsiteY9" fmla="*/ 3429001 h 6858000"/>
              <a:gd name="connsiteX10" fmla="*/ 3261452 w 3987468"/>
              <a:gd name="connsiteY10" fmla="*/ 4524306 h 6858000"/>
              <a:gd name="connsiteX11" fmla="*/ 3097574 w 3987468"/>
              <a:gd name="connsiteY11" fmla="*/ 4575176 h 6858000"/>
              <a:gd name="connsiteX12" fmla="*/ 3261452 w 3987468"/>
              <a:gd name="connsiteY12" fmla="*/ 4626047 h 6858000"/>
              <a:gd name="connsiteX13" fmla="*/ 3987468 w 3987468"/>
              <a:gd name="connsiteY13" fmla="*/ 5721351 h 6858000"/>
              <a:gd name="connsiteX14" fmla="*/ 3152237 w 3987468"/>
              <a:gd name="connsiteY14" fmla="*/ 6856629 h 6858000"/>
              <a:gd name="connsiteX15" fmla="*/ 3146905 w 3987468"/>
              <a:gd name="connsiteY15" fmla="*/ 6858000 h 6858000"/>
              <a:gd name="connsiteX16" fmla="*/ 2774950 w 3987468"/>
              <a:gd name="connsiteY16" fmla="*/ 6858000 h 6858000"/>
              <a:gd name="connsiteX17" fmla="*/ 2450591 w 3987468"/>
              <a:gd name="connsiteY17" fmla="*/ 6858000 h 6858000"/>
              <a:gd name="connsiteX18" fmla="*/ 0 w 3987468"/>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7468" h="6858000">
                <a:moveTo>
                  <a:pt x="0" y="0"/>
                </a:moveTo>
                <a:lnTo>
                  <a:pt x="2450595" y="0"/>
                </a:lnTo>
                <a:lnTo>
                  <a:pt x="2774950" y="0"/>
                </a:lnTo>
                <a:lnTo>
                  <a:pt x="3146901" y="0"/>
                </a:lnTo>
                <a:lnTo>
                  <a:pt x="3152237" y="1372"/>
                </a:lnTo>
                <a:cubicBezTo>
                  <a:pt x="3636128" y="151878"/>
                  <a:pt x="3987468" y="603234"/>
                  <a:pt x="3987468" y="1136650"/>
                </a:cubicBezTo>
                <a:cubicBezTo>
                  <a:pt x="3987468" y="1629034"/>
                  <a:pt x="3688101" y="2051497"/>
                  <a:pt x="3261452" y="2231955"/>
                </a:cubicBezTo>
                <a:lnTo>
                  <a:pt x="3097572" y="2282826"/>
                </a:lnTo>
                <a:lnTo>
                  <a:pt x="3261452" y="2333697"/>
                </a:lnTo>
                <a:cubicBezTo>
                  <a:pt x="3688101" y="2514154"/>
                  <a:pt x="3987468" y="2936617"/>
                  <a:pt x="3987468" y="3429001"/>
                </a:cubicBezTo>
                <a:cubicBezTo>
                  <a:pt x="3987468" y="3921385"/>
                  <a:pt x="3688101" y="4343848"/>
                  <a:pt x="3261452" y="4524306"/>
                </a:cubicBezTo>
                <a:lnTo>
                  <a:pt x="3097574" y="4575176"/>
                </a:lnTo>
                <a:lnTo>
                  <a:pt x="3261452" y="4626047"/>
                </a:lnTo>
                <a:cubicBezTo>
                  <a:pt x="3688101" y="4806504"/>
                  <a:pt x="3987468" y="5228967"/>
                  <a:pt x="3987468" y="5721351"/>
                </a:cubicBezTo>
                <a:cubicBezTo>
                  <a:pt x="3987468" y="6254767"/>
                  <a:pt x="3636128" y="6706123"/>
                  <a:pt x="3152237" y="6856629"/>
                </a:cubicBezTo>
                <a:lnTo>
                  <a:pt x="3146905" y="6858000"/>
                </a:lnTo>
                <a:lnTo>
                  <a:pt x="2774950" y="6858000"/>
                </a:lnTo>
                <a:lnTo>
                  <a:pt x="2450591" y="6858000"/>
                </a:lnTo>
                <a:lnTo>
                  <a:pt x="0" y="68580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465411" y="765810"/>
            <a:ext cx="7029933" cy="2471470"/>
          </a:xfrm>
        </p:spPr>
        <p:txBody>
          <a:bodyPr>
            <a:normAutofit/>
          </a:bodyPr>
          <a:lstStyle>
            <a:lvl1pPr marL="0" indent="0">
              <a:spcAft>
                <a:spcPts val="600"/>
              </a:spcAft>
              <a:buNone/>
              <a:defRPr sz="1800">
                <a:solidFill>
                  <a:schemeClr val="tx2"/>
                </a:solidFill>
              </a:defRPr>
            </a:lvl1pPr>
            <a:lvl2pPr marL="228600">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4465411" y="3599130"/>
            <a:ext cx="7029933" cy="2471470"/>
          </a:xfrm>
        </p:spPr>
        <p:txBody>
          <a:bodyPr>
            <a:normAutofit/>
          </a:bodyPr>
          <a:lstStyle>
            <a:lvl1pPr marL="0" indent="0">
              <a:spcAft>
                <a:spcPts val="600"/>
              </a:spcAft>
              <a:buNone/>
              <a:defRPr sz="1800">
                <a:solidFill>
                  <a:schemeClr val="tx2"/>
                </a:solidFill>
              </a:defRPr>
            </a:lvl1pPr>
            <a:lvl2pPr marL="228600">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Tree>
    <p:extLst>
      <p:ext uri="{BB962C8B-B14F-4D97-AF65-F5344CB8AC3E}">
        <p14:creationId xmlns:p14="http://schemas.microsoft.com/office/powerpoint/2010/main" val="113403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06B8E3C-9527-FBC2-184C-8D90C4520973}"/>
              </a:ext>
              <a:ext uri="{C183D7F6-B498-43B3-948B-1728B52AA6E4}">
                <adec:decorative xmlns:adec="http://schemas.microsoft.com/office/drawing/2017/decorative" val="1"/>
              </a:ext>
            </a:extLst>
          </p:cNvPr>
          <p:cNvSpPr/>
          <p:nvPr userDrawn="1"/>
        </p:nvSpPr>
        <p:spPr>
          <a:xfrm>
            <a:off x="0" y="-29052"/>
            <a:ext cx="3634741" cy="6949440"/>
          </a:xfrm>
          <a:custGeom>
            <a:avLst/>
            <a:gdLst>
              <a:gd name="connsiteX0" fmla="*/ 160021 w 3634741"/>
              <a:gd name="connsiteY0" fmla="*/ 0 h 6949440"/>
              <a:gd name="connsiteX1" fmla="*/ 3634741 w 3634741"/>
              <a:gd name="connsiteY1" fmla="*/ 3474720 h 6949440"/>
              <a:gd name="connsiteX2" fmla="*/ 160021 w 3634741"/>
              <a:gd name="connsiteY2" fmla="*/ 6949440 h 6949440"/>
              <a:gd name="connsiteX3" fmla="*/ 0 w 3634741"/>
              <a:gd name="connsiteY3" fmla="*/ 6941360 h 6949440"/>
              <a:gd name="connsiteX4" fmla="*/ 0 w 3634741"/>
              <a:gd name="connsiteY4" fmla="*/ 8081 h 694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41" h="6949440">
                <a:moveTo>
                  <a:pt x="160021" y="0"/>
                </a:moveTo>
                <a:cubicBezTo>
                  <a:pt x="2079056" y="0"/>
                  <a:pt x="3634741" y="1555685"/>
                  <a:pt x="3634741" y="3474720"/>
                </a:cubicBezTo>
                <a:cubicBezTo>
                  <a:pt x="3634741" y="5393755"/>
                  <a:pt x="2079056" y="6949440"/>
                  <a:pt x="160021" y="6949440"/>
                </a:cubicBezTo>
                <a:lnTo>
                  <a:pt x="0" y="6941360"/>
                </a:lnTo>
                <a:lnTo>
                  <a:pt x="0" y="808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080572" y="1483837"/>
            <a:ext cx="2929829" cy="3890326"/>
          </a:xfrm>
        </p:spPr>
        <p:txBody>
          <a:bodyPr>
            <a:normAutofit/>
          </a:bodyPr>
          <a:lstStyle>
            <a:lvl1pPr marL="285750" indent="-285750">
              <a:spcAft>
                <a:spcPts val="600"/>
              </a:spcAft>
              <a:buFont typeface="Arial" panose="020B0604020202020204" pitchFamily="34" charset="0"/>
              <a:buChar char="•"/>
              <a:defRPr sz="1800">
                <a:solidFill>
                  <a:schemeClr val="tx2"/>
                </a:solidFill>
              </a:defRPr>
            </a:lvl1pPr>
            <a:lvl2pPr marL="514350" indent="-285750">
              <a:spcAft>
                <a:spcPts val="600"/>
              </a:spcAft>
              <a:buFont typeface="Arial" panose="020B0604020202020204" pitchFamily="34" charset="0"/>
              <a:buChar char="•"/>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7261226" y="1483837"/>
            <a:ext cx="4234117" cy="3890326"/>
          </a:xfrm>
        </p:spPr>
        <p:txBody>
          <a:bodyPr>
            <a:normAutofit/>
          </a:bodyPr>
          <a:lstStyle>
            <a:lvl1pPr marL="0" indent="0">
              <a:spcAft>
                <a:spcPts val="600"/>
              </a:spcAft>
              <a:buFont typeface="Arial" panose="020B0604020202020204" pitchFamily="34" charset="0"/>
              <a:buNone/>
              <a:defRPr sz="1800">
                <a:solidFill>
                  <a:schemeClr val="tx2"/>
                </a:solidFill>
              </a:defRPr>
            </a:lvl1pPr>
            <a:lvl2pPr marL="283464" indent="-283464">
              <a:spcAft>
                <a:spcPts val="600"/>
              </a:spcAft>
              <a:buFont typeface="Arial" panose="020B0604020202020204" pitchFamily="34" charset="0"/>
              <a:buChar char="•"/>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Tree>
    <p:extLst>
      <p:ext uri="{BB962C8B-B14F-4D97-AF65-F5344CB8AC3E}">
        <p14:creationId xmlns:p14="http://schemas.microsoft.com/office/powerpoint/2010/main" val="338645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D9E1A91-D555-1AE6-2CDF-324AF09F213D}"/>
              </a:ext>
              <a:ext uri="{C183D7F6-B498-43B3-948B-1728B52AA6E4}">
                <adec:decorative xmlns:adec="http://schemas.microsoft.com/office/drawing/2017/decorative" val="1"/>
              </a:ext>
            </a:extLst>
          </p:cNvPr>
          <p:cNvSpPr/>
          <p:nvPr userDrawn="1"/>
        </p:nvSpPr>
        <p:spPr>
          <a:xfrm>
            <a:off x="0" y="-29052"/>
            <a:ext cx="3634741" cy="6949440"/>
          </a:xfrm>
          <a:custGeom>
            <a:avLst/>
            <a:gdLst>
              <a:gd name="connsiteX0" fmla="*/ 160021 w 3634741"/>
              <a:gd name="connsiteY0" fmla="*/ 0 h 6949440"/>
              <a:gd name="connsiteX1" fmla="*/ 3634741 w 3634741"/>
              <a:gd name="connsiteY1" fmla="*/ 3474720 h 6949440"/>
              <a:gd name="connsiteX2" fmla="*/ 160021 w 3634741"/>
              <a:gd name="connsiteY2" fmla="*/ 6949440 h 6949440"/>
              <a:gd name="connsiteX3" fmla="*/ 0 w 3634741"/>
              <a:gd name="connsiteY3" fmla="*/ 6941360 h 6949440"/>
              <a:gd name="connsiteX4" fmla="*/ 0 w 3634741"/>
              <a:gd name="connsiteY4" fmla="*/ 8081 h 694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41" h="6949440">
                <a:moveTo>
                  <a:pt x="160021" y="0"/>
                </a:moveTo>
                <a:cubicBezTo>
                  <a:pt x="2079056" y="0"/>
                  <a:pt x="3634741" y="1555685"/>
                  <a:pt x="3634741" y="3474720"/>
                </a:cubicBezTo>
                <a:cubicBezTo>
                  <a:pt x="3634741" y="5393755"/>
                  <a:pt x="2079056" y="6949440"/>
                  <a:pt x="160021" y="6949440"/>
                </a:cubicBezTo>
                <a:lnTo>
                  <a:pt x="0" y="6941360"/>
                </a:lnTo>
                <a:lnTo>
                  <a:pt x="0" y="8081"/>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dirty="0"/>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dirty="0"/>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4108481" y="892176"/>
            <a:ext cx="4578319" cy="5073648"/>
          </a:xfrm>
          <a:effectLst/>
        </p:spPr>
        <p:txBody>
          <a:bodyPr anchor="ctr">
            <a:normAutofit/>
          </a:bodyPr>
          <a:lstStyle>
            <a:lvl1pPr marL="0" indent="0" algn="l">
              <a:spcAft>
                <a:spcPts val="1200"/>
              </a:spcAft>
              <a:buNone/>
              <a:defRPr sz="1800">
                <a:solidFill>
                  <a:schemeClr val="tx2"/>
                </a:solidFill>
              </a:defRPr>
            </a:lvl1pPr>
            <a:lvl2pPr marL="228600" indent="0" algn="l">
              <a:spcAft>
                <a:spcPts val="1200"/>
              </a:spcAft>
              <a:buNone/>
              <a:defRPr sz="1800">
                <a:solidFill>
                  <a:schemeClr val="tx2"/>
                </a:solidFill>
              </a:defRPr>
            </a:lvl2pPr>
            <a:lvl3pPr marL="457200" indent="0" algn="l">
              <a:spcAft>
                <a:spcPts val="1200"/>
              </a:spcAft>
              <a:buNone/>
              <a:defRPr sz="1800">
                <a:solidFill>
                  <a:schemeClr val="tx2"/>
                </a:solidFill>
              </a:defRPr>
            </a:lvl3pPr>
            <a:lvl4pPr marL="685800" indent="0" algn="l">
              <a:spcAft>
                <a:spcPts val="1200"/>
              </a:spcAft>
              <a:buNone/>
              <a:defRPr sz="1800">
                <a:solidFill>
                  <a:schemeClr val="tx2"/>
                </a:solidFill>
              </a:defRPr>
            </a:lvl4pPr>
            <a:lvl5pPr marL="914400" indent="0" algn="l">
              <a:spcAft>
                <a:spcPts val="1200"/>
              </a:spcAft>
              <a:buNone/>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3BE6FE2D-89F6-4F06-E60F-5C1CB044DC50}"/>
              </a:ext>
            </a:extLst>
          </p:cNvPr>
          <p:cNvSpPr>
            <a:spLocks noGrp="1"/>
          </p:cNvSpPr>
          <p:nvPr>
            <p:ph type="pic" sz="quarter" idx="14"/>
          </p:nvPr>
        </p:nvSpPr>
        <p:spPr>
          <a:xfrm>
            <a:off x="9042400" y="892176"/>
            <a:ext cx="2430462" cy="5073648"/>
          </a:xfrm>
        </p:spPr>
        <p:txBody>
          <a:bodyPr/>
          <a:lstStyle/>
          <a:p>
            <a:r>
              <a:rPr lang="en-US"/>
              <a:t>Click icon to add picture</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1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noFill/>
          <a:ln w="31750" cap="sq">
            <a:no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7/29/2025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38" r:id="rId1"/>
    <p:sldLayoutId id="2147483730" r:id="rId2"/>
    <p:sldLayoutId id="2147483747" r:id="rId3"/>
    <p:sldLayoutId id="2147483748" r:id="rId4"/>
    <p:sldLayoutId id="2147483708" r:id="rId5"/>
    <p:sldLayoutId id="2147483746" r:id="rId6"/>
    <p:sldLayoutId id="2147483725" r:id="rId7"/>
    <p:sldLayoutId id="2147483742" r:id="rId8"/>
    <p:sldLayoutId id="2147483736" r:id="rId9"/>
    <p:sldLayoutId id="2147483745" r:id="rId10"/>
    <p:sldLayoutId id="2147483741" r:id="rId11"/>
    <p:sldLayoutId id="2147483718" r:id="rId12"/>
    <p:sldLayoutId id="2147483737" r:id="rId13"/>
    <p:sldLayoutId id="2147483749" r:id="rId14"/>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nps.gov/subjects/nagpra/index.htm"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mailto:klowe@ccaha.org"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mailto:klowe@ccaha.org" TargetMode="Externa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0423-92ED-41A8-B13E-ED2A99FC380C}"/>
              </a:ext>
            </a:extLst>
          </p:cNvPr>
          <p:cNvSpPr>
            <a:spLocks noGrp="1"/>
          </p:cNvSpPr>
          <p:nvPr>
            <p:ph type="title"/>
          </p:nvPr>
        </p:nvSpPr>
        <p:spPr>
          <a:xfrm>
            <a:off x="2527301" y="1748633"/>
            <a:ext cx="7156415" cy="3360734"/>
          </a:xfrm>
          <a:noFill/>
          <a:ln w="38100" cap="sq">
            <a:noFill/>
            <a:miter lim="800000"/>
          </a:ln>
        </p:spPr>
        <p:txBody>
          <a:bodyPr lIns="0" rIns="0" anchor="ctr" anchorCtr="0">
            <a:normAutofit fontScale="90000"/>
          </a:bodyPr>
          <a:lstStyle/>
          <a:p>
            <a:r>
              <a:rPr lang="en-US" dirty="0"/>
              <a:t>Lost, Found, &amp; Everything in Between: Surviving Inventory Surprises</a:t>
            </a:r>
          </a:p>
        </p:txBody>
      </p:sp>
      <p:sp>
        <p:nvSpPr>
          <p:cNvPr id="3" name="TextBox 2">
            <a:extLst>
              <a:ext uri="{FF2B5EF4-FFF2-40B4-BE49-F238E27FC236}">
                <a16:creationId xmlns:a16="http://schemas.microsoft.com/office/drawing/2014/main" id="{CF227458-0E9D-CF2D-CD19-F877B9E074BE}"/>
              </a:ext>
            </a:extLst>
          </p:cNvPr>
          <p:cNvSpPr txBox="1"/>
          <p:nvPr/>
        </p:nvSpPr>
        <p:spPr>
          <a:xfrm>
            <a:off x="2118511" y="5852135"/>
            <a:ext cx="3585172" cy="369332"/>
          </a:xfrm>
          <a:prstGeom prst="rect">
            <a:avLst/>
          </a:prstGeom>
          <a:noFill/>
        </p:spPr>
        <p:txBody>
          <a:bodyPr wrap="square" rtlCol="0">
            <a:spAutoFit/>
          </a:bodyPr>
          <a:lstStyle/>
          <a:p>
            <a:r>
              <a:rPr lang="en-US" dirty="0"/>
              <a:t>Katie Lowe, Preservation Specialist</a:t>
            </a:r>
          </a:p>
        </p:txBody>
      </p:sp>
    </p:spTree>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12FA-F145-F0EC-8D9B-D0A1CEE2A45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760A6A3-BF63-9FE6-83F7-E2908E25923A}"/>
              </a:ext>
            </a:extLst>
          </p:cNvPr>
          <p:cNvSpPr txBox="1">
            <a:spLocks/>
          </p:cNvSpPr>
          <p:nvPr/>
        </p:nvSpPr>
        <p:spPr bwMode="black">
          <a:xfrm>
            <a:off x="3132881" y="463957"/>
            <a:ext cx="5926237" cy="959729"/>
          </a:xfrm>
          <a:prstGeom prst="rect">
            <a:avLst/>
          </a:prstGeom>
          <a:noFill/>
          <a:ln w="31750" cap="sq">
            <a:noFill/>
            <a:miter lim="800000"/>
          </a:ln>
          <a:effectLst/>
        </p:spPr>
        <p:txBody>
          <a:bodyPr vert="horz" lIns="182880" tIns="0" rIns="182880" bIns="0" rtlCol="0" anchor="ctr">
            <a:noAutofit/>
          </a:bodyPr>
          <a:lstStyle>
            <a:lvl1pPr algn="ctr" defTabSz="914400" rtl="0" eaLnBrk="1" latinLnBrk="0" hangingPunct="1">
              <a:lnSpc>
                <a:spcPct val="90000"/>
              </a:lnSpc>
              <a:spcBef>
                <a:spcPct val="0"/>
              </a:spcBef>
              <a:buNone/>
              <a:defRPr sz="4000" b="0" kern="1200" cap="all" spc="0" baseline="0">
                <a:solidFill>
                  <a:schemeClr val="tx2"/>
                </a:solidFill>
                <a:latin typeface="+mj-lt"/>
                <a:ea typeface="+mj-ea"/>
                <a:cs typeface="+mj-cs"/>
              </a:defRPr>
            </a:lvl1pPr>
          </a:lstStyle>
          <a:p>
            <a:r>
              <a:rPr lang="en-US" dirty="0"/>
              <a:t>Sticky situations</a:t>
            </a:r>
          </a:p>
        </p:txBody>
      </p:sp>
      <p:sp>
        <p:nvSpPr>
          <p:cNvPr id="2" name="TextBox 1">
            <a:extLst>
              <a:ext uri="{FF2B5EF4-FFF2-40B4-BE49-F238E27FC236}">
                <a16:creationId xmlns:a16="http://schemas.microsoft.com/office/drawing/2014/main" id="{F7B91F28-C0B6-DF06-D6F5-3A90C66F89C3}"/>
              </a:ext>
            </a:extLst>
          </p:cNvPr>
          <p:cNvSpPr txBox="1"/>
          <p:nvPr/>
        </p:nvSpPr>
        <p:spPr>
          <a:xfrm>
            <a:off x="2640870" y="1906691"/>
            <a:ext cx="6910257" cy="2677656"/>
          </a:xfrm>
          <a:prstGeom prst="rect">
            <a:avLst/>
          </a:prstGeom>
          <a:noFill/>
        </p:spPr>
        <p:txBody>
          <a:bodyPr wrap="square" rtlCol="0">
            <a:spAutoFit/>
          </a:bodyPr>
          <a:lstStyle/>
          <a:p>
            <a:pPr marL="571500" indent="-571500">
              <a:buFont typeface="Wingdings" panose="05000000000000000000" pitchFamily="2" charset="2"/>
              <a:buChar char="q"/>
            </a:pPr>
            <a:r>
              <a:rPr lang="en-US" sz="2800" dirty="0"/>
              <a:t>“Old Loans” </a:t>
            </a:r>
          </a:p>
          <a:p>
            <a:pPr marL="571500" indent="-571500">
              <a:buFont typeface="Wingdings" panose="05000000000000000000" pitchFamily="2" charset="2"/>
              <a:buChar char="q"/>
            </a:pPr>
            <a:r>
              <a:rPr lang="en-US" sz="2800" dirty="0"/>
              <a:t>Undocumented Objects &amp; Missing Objects</a:t>
            </a:r>
          </a:p>
          <a:p>
            <a:pPr marL="571500" indent="-571500">
              <a:buFont typeface="Wingdings" panose="05000000000000000000" pitchFamily="2" charset="2"/>
              <a:buChar char="q"/>
            </a:pPr>
            <a:r>
              <a:rPr lang="en-US" sz="2800" dirty="0"/>
              <a:t>Missing or incorrect information </a:t>
            </a:r>
          </a:p>
          <a:p>
            <a:pPr marL="571500" indent="-571500">
              <a:buFont typeface="Wingdings" panose="05000000000000000000" pitchFamily="2" charset="2"/>
              <a:buChar char="q"/>
            </a:pPr>
            <a:r>
              <a:rPr lang="en-US" sz="2800" dirty="0"/>
              <a:t>Hazards</a:t>
            </a:r>
          </a:p>
          <a:p>
            <a:pPr marL="571500" indent="-571500">
              <a:buFont typeface="Wingdings" panose="05000000000000000000" pitchFamily="2" charset="2"/>
              <a:buChar char="q"/>
            </a:pPr>
            <a:r>
              <a:rPr lang="en-US" sz="2800" dirty="0"/>
              <a:t>Condition issues &amp; rehousing needs </a:t>
            </a:r>
          </a:p>
          <a:p>
            <a:pPr marL="571500" indent="-571500">
              <a:buFont typeface="Wingdings" panose="05000000000000000000" pitchFamily="2" charset="2"/>
              <a:buChar char="q"/>
            </a:pPr>
            <a:r>
              <a:rPr lang="en-US" sz="2800" dirty="0"/>
              <a:t>NAGPRA</a:t>
            </a:r>
            <a:endParaRPr lang="en-US" sz="3600" dirty="0"/>
          </a:p>
        </p:txBody>
      </p:sp>
      <p:pic>
        <p:nvPicPr>
          <p:cNvPr id="7" name="Picture 6" descr="A monkey screaming while lying on a blue pillow">
            <a:extLst>
              <a:ext uri="{FF2B5EF4-FFF2-40B4-BE49-F238E27FC236}">
                <a16:creationId xmlns:a16="http://schemas.microsoft.com/office/drawing/2014/main" id="{6D27547D-5D1F-9998-A83D-61C6BD27BED7}"/>
              </a:ext>
            </a:extLst>
          </p:cNvPr>
          <p:cNvPicPr>
            <a:picLocks noChangeAspect="1"/>
          </p:cNvPicPr>
          <p:nvPr/>
        </p:nvPicPr>
        <p:blipFill>
          <a:blip r:embed="rId3"/>
          <a:stretch>
            <a:fillRect/>
          </a:stretch>
        </p:blipFill>
        <p:spPr>
          <a:xfrm>
            <a:off x="416515" y="463957"/>
            <a:ext cx="2224355" cy="1649730"/>
          </a:xfrm>
          <a:prstGeom prst="rect">
            <a:avLst/>
          </a:prstGeom>
        </p:spPr>
      </p:pic>
      <p:pic>
        <p:nvPicPr>
          <p:cNvPr id="9" name="Picture 8" descr="Kermit the Frog with his hand worriedly in his mouth. ">
            <a:extLst>
              <a:ext uri="{FF2B5EF4-FFF2-40B4-BE49-F238E27FC236}">
                <a16:creationId xmlns:a16="http://schemas.microsoft.com/office/drawing/2014/main" id="{55228DCB-1977-E118-2EAC-7F1863A7959B}"/>
              </a:ext>
            </a:extLst>
          </p:cNvPr>
          <p:cNvPicPr>
            <a:picLocks noChangeAspect="1"/>
          </p:cNvPicPr>
          <p:nvPr/>
        </p:nvPicPr>
        <p:blipFill>
          <a:blip r:embed="rId4"/>
          <a:stretch>
            <a:fillRect/>
          </a:stretch>
        </p:blipFill>
        <p:spPr>
          <a:xfrm>
            <a:off x="7766901" y="4297680"/>
            <a:ext cx="4008581" cy="2204720"/>
          </a:xfrm>
          <a:prstGeom prst="rect">
            <a:avLst/>
          </a:prstGeom>
        </p:spPr>
      </p:pic>
      <p:pic>
        <p:nvPicPr>
          <p:cNvPr id="11" name="Picture 10" descr="Animated cartoon character (Tina Belcher from Bob's Burgers) with a caption that says, &quot;I am terrified.&quot; ">
            <a:extLst>
              <a:ext uri="{FF2B5EF4-FFF2-40B4-BE49-F238E27FC236}">
                <a16:creationId xmlns:a16="http://schemas.microsoft.com/office/drawing/2014/main" id="{C7AC92C3-9A22-B22D-AC74-69209B1E8372}"/>
              </a:ext>
            </a:extLst>
          </p:cNvPr>
          <p:cNvPicPr>
            <a:picLocks noChangeAspect="1"/>
          </p:cNvPicPr>
          <p:nvPr/>
        </p:nvPicPr>
        <p:blipFill>
          <a:blip r:embed="rId5"/>
          <a:stretch>
            <a:fillRect/>
          </a:stretch>
        </p:blipFill>
        <p:spPr>
          <a:xfrm>
            <a:off x="3474721" y="4618848"/>
            <a:ext cx="3159760" cy="1777366"/>
          </a:xfrm>
          <a:prstGeom prst="rect">
            <a:avLst/>
          </a:prstGeom>
        </p:spPr>
      </p:pic>
      <p:pic>
        <p:nvPicPr>
          <p:cNvPr id="13" name="Picture 12" descr="A person screaming and waving their hands while running away in a classroom space. There is a kid sitting behind them. ">
            <a:extLst>
              <a:ext uri="{FF2B5EF4-FFF2-40B4-BE49-F238E27FC236}">
                <a16:creationId xmlns:a16="http://schemas.microsoft.com/office/drawing/2014/main" id="{55A0BCB8-F3BC-76BC-F093-97B884CE5ADF}"/>
              </a:ext>
            </a:extLst>
          </p:cNvPr>
          <p:cNvPicPr>
            <a:picLocks noChangeAspect="1"/>
          </p:cNvPicPr>
          <p:nvPr/>
        </p:nvPicPr>
        <p:blipFill>
          <a:blip r:embed="rId6"/>
          <a:stretch>
            <a:fillRect/>
          </a:stretch>
        </p:blipFill>
        <p:spPr>
          <a:xfrm>
            <a:off x="416514" y="4390565"/>
            <a:ext cx="1950765" cy="1775196"/>
          </a:xfrm>
          <a:prstGeom prst="rect">
            <a:avLst/>
          </a:prstGeom>
        </p:spPr>
      </p:pic>
      <p:pic>
        <p:nvPicPr>
          <p:cNvPr id="15" name="Picture 14" descr="A black and white dog making a derpy face. ">
            <a:extLst>
              <a:ext uri="{FF2B5EF4-FFF2-40B4-BE49-F238E27FC236}">
                <a16:creationId xmlns:a16="http://schemas.microsoft.com/office/drawing/2014/main" id="{1330543F-3B37-8ABC-BF06-2D3E650303FD}"/>
              </a:ext>
            </a:extLst>
          </p:cNvPr>
          <p:cNvPicPr>
            <a:picLocks noChangeAspect="1"/>
          </p:cNvPicPr>
          <p:nvPr/>
        </p:nvPicPr>
        <p:blipFill>
          <a:blip r:embed="rId7"/>
          <a:stretch>
            <a:fillRect/>
          </a:stretch>
        </p:blipFill>
        <p:spPr>
          <a:xfrm>
            <a:off x="9551127" y="463957"/>
            <a:ext cx="2309469" cy="2323903"/>
          </a:xfrm>
          <a:prstGeom prst="rect">
            <a:avLst/>
          </a:prstGeom>
        </p:spPr>
      </p:pic>
    </p:spTree>
    <p:extLst>
      <p:ext uri="{BB962C8B-B14F-4D97-AF65-F5344CB8AC3E}">
        <p14:creationId xmlns:p14="http://schemas.microsoft.com/office/powerpoint/2010/main" val="3872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E663-333F-3048-E568-CBD317DA40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DA403A-8A53-89CB-DAF0-A95DCB2CD8FE}"/>
              </a:ext>
            </a:extLst>
          </p:cNvPr>
          <p:cNvSpPr>
            <a:spLocks noGrp="1"/>
          </p:cNvSpPr>
          <p:nvPr>
            <p:ph type="title"/>
          </p:nvPr>
        </p:nvSpPr>
        <p:spPr>
          <a:xfrm>
            <a:off x="2517790" y="998772"/>
            <a:ext cx="7156415" cy="1195089"/>
          </a:xfrm>
        </p:spPr>
        <p:txBody>
          <a:bodyPr/>
          <a:lstStyle/>
          <a:p>
            <a:r>
              <a:rPr lang="en-US" dirty="0"/>
              <a:t>Reminder:</a:t>
            </a:r>
          </a:p>
        </p:txBody>
      </p:sp>
      <p:pic>
        <p:nvPicPr>
          <p:cNvPr id="4" name="Picture 3" descr="Michelle Tanner from the TV show Full House in a wood paneled room with fireplace pokers behind her and a caption that says &quot;chill out, dude&quot;">
            <a:extLst>
              <a:ext uri="{FF2B5EF4-FFF2-40B4-BE49-F238E27FC236}">
                <a16:creationId xmlns:a16="http://schemas.microsoft.com/office/drawing/2014/main" id="{0D6F50BC-66BA-DB65-3739-77D93A4B71C8}"/>
              </a:ext>
            </a:extLst>
          </p:cNvPr>
          <p:cNvPicPr>
            <a:picLocks noChangeAspect="1"/>
          </p:cNvPicPr>
          <p:nvPr/>
        </p:nvPicPr>
        <p:blipFill>
          <a:blip r:embed="rId2"/>
          <a:stretch>
            <a:fillRect/>
          </a:stretch>
        </p:blipFill>
        <p:spPr>
          <a:xfrm>
            <a:off x="3784852" y="2455537"/>
            <a:ext cx="4622296" cy="3403691"/>
          </a:xfrm>
          <a:prstGeom prst="rect">
            <a:avLst/>
          </a:prstGeom>
        </p:spPr>
      </p:pic>
    </p:spTree>
    <p:extLst>
      <p:ext uri="{BB962C8B-B14F-4D97-AF65-F5344CB8AC3E}">
        <p14:creationId xmlns:p14="http://schemas.microsoft.com/office/powerpoint/2010/main" val="287607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6B5B-E144-A44E-B51C-15B1FB5B8E32}"/>
              </a:ext>
            </a:extLst>
          </p:cNvPr>
          <p:cNvSpPr>
            <a:spLocks noGrp="1"/>
          </p:cNvSpPr>
          <p:nvPr>
            <p:ph type="title"/>
          </p:nvPr>
        </p:nvSpPr>
        <p:spPr>
          <a:xfrm>
            <a:off x="3533490" y="435289"/>
            <a:ext cx="6276974" cy="1525591"/>
          </a:xfrm>
        </p:spPr>
        <p:txBody>
          <a:bodyPr/>
          <a:lstStyle/>
          <a:p>
            <a:r>
              <a:rPr lang="en-US" dirty="0"/>
              <a:t>Old Loans</a:t>
            </a:r>
          </a:p>
        </p:txBody>
      </p:sp>
      <p:sp>
        <p:nvSpPr>
          <p:cNvPr id="4" name="Content Placeholder 3">
            <a:extLst>
              <a:ext uri="{FF2B5EF4-FFF2-40B4-BE49-F238E27FC236}">
                <a16:creationId xmlns:a16="http://schemas.microsoft.com/office/drawing/2014/main" id="{BC0396B5-6728-7C92-B2CC-77A936EC09B7}"/>
              </a:ext>
            </a:extLst>
          </p:cNvPr>
          <p:cNvSpPr>
            <a:spLocks noGrp="1"/>
          </p:cNvSpPr>
          <p:nvPr>
            <p:ph sz="half" idx="14"/>
          </p:nvPr>
        </p:nvSpPr>
        <p:spPr>
          <a:xfrm>
            <a:off x="2898839" y="1960880"/>
            <a:ext cx="8317801" cy="4581206"/>
          </a:xfrm>
        </p:spPr>
        <p:txBody>
          <a:bodyPr/>
          <a:lstStyle/>
          <a:p>
            <a:pPr marL="457200" lvl="1" indent="0">
              <a:buNone/>
            </a:pPr>
            <a:r>
              <a:rPr lang="en-US" sz="3600" dirty="0"/>
              <a:t>1. Expired loans (meaning the loan contract has ended);</a:t>
            </a:r>
          </a:p>
          <a:p>
            <a:pPr marL="457200" lvl="1" indent="0">
              <a:buNone/>
            </a:pPr>
            <a:r>
              <a:rPr lang="en-US" sz="3600" dirty="0"/>
              <a:t>2. Loans of unlimited duration…</a:t>
            </a:r>
          </a:p>
          <a:p>
            <a:pPr marL="457200" lvl="1" indent="0">
              <a:buNone/>
            </a:pPr>
            <a:r>
              <a:rPr lang="en-US" sz="3600" dirty="0"/>
              <a:t> …where lenders are not in contact with the museum </a:t>
            </a:r>
            <a:r>
              <a:rPr lang="en-US" sz="3600" b="1" dirty="0"/>
              <a:t>and cannot be located</a:t>
            </a:r>
          </a:p>
          <a:p>
            <a:endParaRPr lang="en-US" dirty="0"/>
          </a:p>
        </p:txBody>
      </p:sp>
    </p:spTree>
    <p:extLst>
      <p:ext uri="{BB962C8B-B14F-4D97-AF65-F5344CB8AC3E}">
        <p14:creationId xmlns:p14="http://schemas.microsoft.com/office/powerpoint/2010/main" val="177478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2736-33D8-F588-C13D-205E978C0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60C4C-B894-6D43-B2BD-60F9CC8E2847}"/>
              </a:ext>
            </a:extLst>
          </p:cNvPr>
          <p:cNvSpPr>
            <a:spLocks noGrp="1"/>
          </p:cNvSpPr>
          <p:nvPr>
            <p:ph type="title"/>
          </p:nvPr>
        </p:nvSpPr>
        <p:spPr>
          <a:xfrm>
            <a:off x="3472530" y="-152560"/>
            <a:ext cx="6276974" cy="2276477"/>
          </a:xfrm>
        </p:spPr>
        <p:txBody>
          <a:bodyPr/>
          <a:lstStyle/>
          <a:p>
            <a:r>
              <a:rPr lang="en-US" dirty="0"/>
              <a:t>Old Loans: Causes</a:t>
            </a:r>
          </a:p>
        </p:txBody>
      </p:sp>
      <p:sp>
        <p:nvSpPr>
          <p:cNvPr id="7" name="Content Placeholder 2">
            <a:extLst>
              <a:ext uri="{FF2B5EF4-FFF2-40B4-BE49-F238E27FC236}">
                <a16:creationId xmlns:a16="http://schemas.microsoft.com/office/drawing/2014/main" id="{97DC8201-EDD7-092A-C511-D5C166DAED6D}"/>
              </a:ext>
            </a:extLst>
          </p:cNvPr>
          <p:cNvSpPr>
            <a:spLocks noGrp="1"/>
          </p:cNvSpPr>
          <p:nvPr>
            <p:ph sz="half" idx="2"/>
          </p:nvPr>
        </p:nvSpPr>
        <p:spPr>
          <a:xfrm>
            <a:off x="2733040" y="1737360"/>
            <a:ext cx="8056880" cy="4378483"/>
          </a:xfrm>
        </p:spPr>
        <p:txBody>
          <a:bodyPr>
            <a:normAutofit fontScale="92500" lnSpcReduction="20000"/>
          </a:bodyPr>
          <a:lstStyle/>
          <a:p>
            <a:r>
              <a:rPr lang="en-US" sz="3600" dirty="0"/>
              <a:t>Staff turnover at the lending institution</a:t>
            </a:r>
          </a:p>
          <a:p>
            <a:r>
              <a:rPr lang="en-US" sz="3600" dirty="0"/>
              <a:t>Staff turnover at YOUR institution</a:t>
            </a:r>
          </a:p>
          <a:p>
            <a:r>
              <a:rPr lang="en-US" sz="3600" dirty="0"/>
              <a:t>Incomplete/inconsistent record-keeping</a:t>
            </a:r>
          </a:p>
          <a:p>
            <a:r>
              <a:rPr lang="en-US" sz="3600" dirty="0"/>
              <a:t>No loan policy</a:t>
            </a:r>
          </a:p>
          <a:p>
            <a:r>
              <a:rPr lang="en-US" sz="3600" dirty="0"/>
              <a:t>Deaths</a:t>
            </a:r>
          </a:p>
          <a:p>
            <a:r>
              <a:rPr lang="en-US" sz="3600" dirty="0"/>
              <a:t>Lost contact</a:t>
            </a:r>
          </a:p>
          <a:p>
            <a:r>
              <a:rPr lang="en-US" sz="3600" dirty="0"/>
              <a:t>TIME!</a:t>
            </a:r>
          </a:p>
          <a:p>
            <a:endParaRPr lang="en-US" dirty="0"/>
          </a:p>
          <a:p>
            <a:endParaRPr lang="en-US" dirty="0"/>
          </a:p>
        </p:txBody>
      </p:sp>
    </p:spTree>
    <p:extLst>
      <p:ext uri="{BB962C8B-B14F-4D97-AF65-F5344CB8AC3E}">
        <p14:creationId xmlns:p14="http://schemas.microsoft.com/office/powerpoint/2010/main" val="72978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2B6A-053B-4754-9A6E-7E11F5DD8E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9ACF51-E187-D33D-0B36-113954A7098E}"/>
              </a:ext>
            </a:extLst>
          </p:cNvPr>
          <p:cNvSpPr/>
          <p:nvPr/>
        </p:nvSpPr>
        <p:spPr>
          <a:xfrm>
            <a:off x="5524356" y="2149344"/>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C370C7-9FBF-F40D-8478-CBA122B7918B}"/>
              </a:ext>
            </a:extLst>
          </p:cNvPr>
          <p:cNvSpPr>
            <a:spLocks noGrp="1"/>
          </p:cNvSpPr>
          <p:nvPr>
            <p:ph type="title"/>
          </p:nvPr>
        </p:nvSpPr>
        <p:spPr>
          <a:xfrm>
            <a:off x="2345725" y="323133"/>
            <a:ext cx="7156415" cy="965433"/>
          </a:xfrm>
        </p:spPr>
        <p:txBody>
          <a:bodyPr/>
          <a:lstStyle/>
          <a:p>
            <a:r>
              <a:rPr lang="en-US" dirty="0"/>
              <a:t>Old Loans: Response</a:t>
            </a:r>
          </a:p>
        </p:txBody>
      </p:sp>
      <p:sp>
        <p:nvSpPr>
          <p:cNvPr id="2" name="Rectangle 1">
            <a:extLst>
              <a:ext uri="{FF2B5EF4-FFF2-40B4-BE49-F238E27FC236}">
                <a16:creationId xmlns:a16="http://schemas.microsoft.com/office/drawing/2014/main" id="{770237B6-B134-D571-5BE4-ECCE2C2C93B5}"/>
              </a:ext>
            </a:extLst>
          </p:cNvPr>
          <p:cNvSpPr/>
          <p:nvPr/>
        </p:nvSpPr>
        <p:spPr>
          <a:xfrm>
            <a:off x="708843" y="2937547"/>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A1C160-3FA8-0951-7684-272CF201E925}"/>
              </a:ext>
            </a:extLst>
          </p:cNvPr>
          <p:cNvSpPr/>
          <p:nvPr/>
        </p:nvSpPr>
        <p:spPr>
          <a:xfrm>
            <a:off x="5526243" y="2947652"/>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0E21C-E75A-D219-DA32-A83AB732AC04}"/>
              </a:ext>
            </a:extLst>
          </p:cNvPr>
          <p:cNvSpPr/>
          <p:nvPr/>
        </p:nvSpPr>
        <p:spPr>
          <a:xfrm>
            <a:off x="3122169" y="2937547"/>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6EEE21-6C4D-0C2D-F2E9-6429FB352CF4}"/>
              </a:ext>
            </a:extLst>
          </p:cNvPr>
          <p:cNvSpPr txBox="1"/>
          <p:nvPr/>
        </p:nvSpPr>
        <p:spPr>
          <a:xfrm>
            <a:off x="810443" y="3067841"/>
            <a:ext cx="2438400" cy="369332"/>
          </a:xfrm>
          <a:prstGeom prst="rect">
            <a:avLst/>
          </a:prstGeom>
          <a:noFill/>
        </p:spPr>
        <p:txBody>
          <a:bodyPr wrap="square" rtlCol="0">
            <a:spAutoFit/>
          </a:bodyPr>
          <a:lstStyle/>
          <a:p>
            <a:r>
              <a:rPr lang="en-US" dirty="0"/>
              <a:t>NOTE IN RECORD</a:t>
            </a:r>
          </a:p>
        </p:txBody>
      </p:sp>
      <p:sp>
        <p:nvSpPr>
          <p:cNvPr id="22" name="TextBox 21">
            <a:extLst>
              <a:ext uri="{FF2B5EF4-FFF2-40B4-BE49-F238E27FC236}">
                <a16:creationId xmlns:a16="http://schemas.microsoft.com/office/drawing/2014/main" id="{2B172AC7-B16B-9404-87FC-A8C74B7ACE49}"/>
              </a:ext>
            </a:extLst>
          </p:cNvPr>
          <p:cNvSpPr txBox="1"/>
          <p:nvPr/>
        </p:nvSpPr>
        <p:spPr>
          <a:xfrm>
            <a:off x="3241549" y="2972470"/>
            <a:ext cx="2077720" cy="640080"/>
          </a:xfrm>
          <a:prstGeom prst="rect">
            <a:avLst/>
          </a:prstGeom>
          <a:noFill/>
        </p:spPr>
        <p:txBody>
          <a:bodyPr wrap="square" rtlCol="0">
            <a:spAutoFit/>
          </a:bodyPr>
          <a:lstStyle/>
          <a:p>
            <a:r>
              <a:rPr lang="en-US" dirty="0"/>
              <a:t>Attempt to locate lender</a:t>
            </a:r>
          </a:p>
        </p:txBody>
      </p:sp>
      <p:sp>
        <p:nvSpPr>
          <p:cNvPr id="23" name="TextBox 22">
            <a:extLst>
              <a:ext uri="{FF2B5EF4-FFF2-40B4-BE49-F238E27FC236}">
                <a16:creationId xmlns:a16="http://schemas.microsoft.com/office/drawing/2014/main" id="{975AE2BC-C1A1-5417-DB6E-0D4470B44FF8}"/>
              </a:ext>
            </a:extLst>
          </p:cNvPr>
          <p:cNvSpPr txBox="1"/>
          <p:nvPr/>
        </p:nvSpPr>
        <p:spPr>
          <a:xfrm>
            <a:off x="5674216" y="2957812"/>
            <a:ext cx="2438400" cy="646331"/>
          </a:xfrm>
          <a:prstGeom prst="rect">
            <a:avLst/>
          </a:prstGeom>
          <a:noFill/>
        </p:spPr>
        <p:txBody>
          <a:bodyPr wrap="square" rtlCol="0">
            <a:spAutoFit/>
          </a:bodyPr>
          <a:lstStyle/>
          <a:p>
            <a:r>
              <a:rPr lang="en-US" dirty="0"/>
              <a:t>Attempt to contact lender</a:t>
            </a:r>
          </a:p>
        </p:txBody>
      </p:sp>
      <p:sp>
        <p:nvSpPr>
          <p:cNvPr id="24" name="TextBox 23">
            <a:extLst>
              <a:ext uri="{FF2B5EF4-FFF2-40B4-BE49-F238E27FC236}">
                <a16:creationId xmlns:a16="http://schemas.microsoft.com/office/drawing/2014/main" id="{739C5498-83BD-23CF-EEC2-E18800A3CB3D}"/>
              </a:ext>
            </a:extLst>
          </p:cNvPr>
          <p:cNvSpPr txBox="1"/>
          <p:nvPr/>
        </p:nvSpPr>
        <p:spPr>
          <a:xfrm>
            <a:off x="5641851" y="2302507"/>
            <a:ext cx="2316480" cy="338554"/>
          </a:xfrm>
          <a:prstGeom prst="rect">
            <a:avLst/>
          </a:prstGeom>
          <a:noFill/>
        </p:spPr>
        <p:txBody>
          <a:bodyPr wrap="square" rtlCol="0">
            <a:spAutoFit/>
          </a:bodyPr>
          <a:lstStyle/>
          <a:p>
            <a:r>
              <a:rPr lang="en-US" sz="1600" dirty="0"/>
              <a:t>Resume/Return/Acquire</a:t>
            </a:r>
          </a:p>
        </p:txBody>
      </p:sp>
      <p:sp>
        <p:nvSpPr>
          <p:cNvPr id="25" name="Rectangle 24">
            <a:extLst>
              <a:ext uri="{FF2B5EF4-FFF2-40B4-BE49-F238E27FC236}">
                <a16:creationId xmlns:a16="http://schemas.microsoft.com/office/drawing/2014/main" id="{3FCCB96D-49DF-8E0E-8B3B-5F09A5988FF5}"/>
              </a:ext>
            </a:extLst>
          </p:cNvPr>
          <p:cNvSpPr/>
          <p:nvPr/>
        </p:nvSpPr>
        <p:spPr>
          <a:xfrm>
            <a:off x="7958331" y="294776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E213A8-1B0C-1480-A407-884A59F115BF}"/>
              </a:ext>
            </a:extLst>
          </p:cNvPr>
          <p:cNvSpPr txBox="1"/>
          <p:nvPr/>
        </p:nvSpPr>
        <p:spPr>
          <a:xfrm>
            <a:off x="8045925" y="2947652"/>
            <a:ext cx="2438400" cy="646331"/>
          </a:xfrm>
          <a:prstGeom prst="rect">
            <a:avLst/>
          </a:prstGeom>
          <a:noFill/>
        </p:spPr>
        <p:txBody>
          <a:bodyPr wrap="square" rtlCol="0">
            <a:spAutoFit/>
          </a:bodyPr>
          <a:lstStyle/>
          <a:p>
            <a:r>
              <a:rPr lang="en-US" dirty="0"/>
              <a:t>Determine legal obligations</a:t>
            </a:r>
          </a:p>
        </p:txBody>
      </p:sp>
      <p:sp>
        <p:nvSpPr>
          <p:cNvPr id="37" name="Rectangle 36">
            <a:extLst>
              <a:ext uri="{FF2B5EF4-FFF2-40B4-BE49-F238E27FC236}">
                <a16:creationId xmlns:a16="http://schemas.microsoft.com/office/drawing/2014/main" id="{A3F30453-A4D9-DEAD-3207-4E32E2FF7F5D}"/>
              </a:ext>
            </a:extLst>
          </p:cNvPr>
          <p:cNvSpPr/>
          <p:nvPr/>
        </p:nvSpPr>
        <p:spPr>
          <a:xfrm>
            <a:off x="6682596" y="3772531"/>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20AF4FC-F255-D38B-706C-B89A570AF2D3}"/>
              </a:ext>
            </a:extLst>
          </p:cNvPr>
          <p:cNvSpPr txBox="1"/>
          <p:nvPr/>
        </p:nvSpPr>
        <p:spPr>
          <a:xfrm>
            <a:off x="6827591" y="3888932"/>
            <a:ext cx="2438400" cy="369332"/>
          </a:xfrm>
          <a:prstGeom prst="rect">
            <a:avLst/>
          </a:prstGeom>
          <a:noFill/>
        </p:spPr>
        <p:txBody>
          <a:bodyPr wrap="square" rtlCol="0">
            <a:spAutoFit/>
          </a:bodyPr>
          <a:lstStyle/>
          <a:p>
            <a:r>
              <a:rPr lang="en-US" b="1" dirty="0"/>
              <a:t>Old Loan Laws</a:t>
            </a:r>
          </a:p>
        </p:txBody>
      </p:sp>
      <p:sp>
        <p:nvSpPr>
          <p:cNvPr id="40" name="Rectangle 39">
            <a:extLst>
              <a:ext uri="{FF2B5EF4-FFF2-40B4-BE49-F238E27FC236}">
                <a16:creationId xmlns:a16="http://schemas.microsoft.com/office/drawing/2014/main" id="{3C25A9E7-FE2A-5296-0FF1-E6AF163CB6D9}"/>
              </a:ext>
            </a:extLst>
          </p:cNvPr>
          <p:cNvSpPr/>
          <p:nvPr/>
        </p:nvSpPr>
        <p:spPr>
          <a:xfrm>
            <a:off x="9144071" y="3772531"/>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4D99DF7-278E-DE9B-D189-133EC7C50C7D}"/>
              </a:ext>
            </a:extLst>
          </p:cNvPr>
          <p:cNvSpPr txBox="1"/>
          <p:nvPr/>
        </p:nvSpPr>
        <p:spPr>
          <a:xfrm>
            <a:off x="9390139" y="3902825"/>
            <a:ext cx="1824343" cy="369332"/>
          </a:xfrm>
          <a:prstGeom prst="rect">
            <a:avLst/>
          </a:prstGeom>
          <a:noFill/>
        </p:spPr>
        <p:txBody>
          <a:bodyPr wrap="square" rtlCol="0">
            <a:spAutoFit/>
          </a:bodyPr>
          <a:lstStyle/>
          <a:p>
            <a:r>
              <a:rPr lang="en-US" b="1" dirty="0"/>
              <a:t>Common Law</a:t>
            </a:r>
          </a:p>
        </p:txBody>
      </p:sp>
      <p:sp>
        <p:nvSpPr>
          <p:cNvPr id="6" name="Rectangle 5">
            <a:extLst>
              <a:ext uri="{FF2B5EF4-FFF2-40B4-BE49-F238E27FC236}">
                <a16:creationId xmlns:a16="http://schemas.microsoft.com/office/drawing/2014/main" id="{5A633474-1629-34BF-8992-7437B04E78F3}"/>
              </a:ext>
            </a:extLst>
          </p:cNvPr>
          <p:cNvSpPr/>
          <p:nvPr/>
        </p:nvSpPr>
        <p:spPr>
          <a:xfrm>
            <a:off x="7958331" y="4606960"/>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E9B830B-7B3E-EEE6-89F5-EB62FB8E2D58}"/>
              </a:ext>
            </a:extLst>
          </p:cNvPr>
          <p:cNvSpPr txBox="1"/>
          <p:nvPr/>
        </p:nvSpPr>
        <p:spPr>
          <a:xfrm>
            <a:off x="7985831" y="4752643"/>
            <a:ext cx="2316480" cy="338554"/>
          </a:xfrm>
          <a:prstGeom prst="rect">
            <a:avLst/>
          </a:prstGeom>
          <a:noFill/>
        </p:spPr>
        <p:txBody>
          <a:bodyPr wrap="square" rtlCol="0">
            <a:spAutoFit/>
          </a:bodyPr>
          <a:lstStyle/>
          <a:p>
            <a:r>
              <a:rPr lang="en-US" sz="1600" dirty="0"/>
              <a:t>Resume/Return/Acquire</a:t>
            </a:r>
          </a:p>
        </p:txBody>
      </p:sp>
    </p:spTree>
    <p:extLst>
      <p:ext uri="{BB962C8B-B14F-4D97-AF65-F5344CB8AC3E}">
        <p14:creationId xmlns:p14="http://schemas.microsoft.com/office/powerpoint/2010/main" val="1959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1510-7579-4AF1-D50E-3CEF360E8D40}"/>
              </a:ext>
            </a:extLst>
          </p:cNvPr>
          <p:cNvSpPr>
            <a:spLocks noGrp="1"/>
          </p:cNvSpPr>
          <p:nvPr>
            <p:ph type="title"/>
          </p:nvPr>
        </p:nvSpPr>
        <p:spPr>
          <a:xfrm>
            <a:off x="4031617" y="187323"/>
            <a:ext cx="6276974" cy="2276477"/>
          </a:xfrm>
        </p:spPr>
        <p:txBody>
          <a:bodyPr/>
          <a:lstStyle/>
          <a:p>
            <a:r>
              <a:rPr lang="en-US" dirty="0"/>
              <a:t>Undocumented objects</a:t>
            </a:r>
          </a:p>
        </p:txBody>
      </p:sp>
      <p:sp>
        <p:nvSpPr>
          <p:cNvPr id="5" name="TextBox 4">
            <a:extLst>
              <a:ext uri="{FF2B5EF4-FFF2-40B4-BE49-F238E27FC236}">
                <a16:creationId xmlns:a16="http://schemas.microsoft.com/office/drawing/2014/main" id="{B7ABB01C-EA9E-F8E5-54D1-B2BAF63F17AB}"/>
              </a:ext>
            </a:extLst>
          </p:cNvPr>
          <p:cNvSpPr txBox="1"/>
          <p:nvPr/>
        </p:nvSpPr>
        <p:spPr>
          <a:xfrm>
            <a:off x="3070544" y="2367894"/>
            <a:ext cx="8199120" cy="2862322"/>
          </a:xfrm>
          <a:prstGeom prst="rect">
            <a:avLst/>
          </a:prstGeom>
          <a:noFill/>
        </p:spPr>
        <p:txBody>
          <a:bodyPr wrap="square">
            <a:spAutoFit/>
          </a:bodyPr>
          <a:lstStyle/>
          <a:p>
            <a:r>
              <a:rPr lang="en-US" sz="3600" dirty="0"/>
              <a:t>Objects with no identification number or record; </a:t>
            </a:r>
          </a:p>
          <a:p>
            <a:endParaRPr lang="en-US" sz="3600" dirty="0"/>
          </a:p>
          <a:p>
            <a:r>
              <a:rPr lang="en-US" sz="3600" dirty="0"/>
              <a:t>Undocumented Object + Inability to Reconcile = </a:t>
            </a:r>
            <a:r>
              <a:rPr lang="en-US" sz="3600" b="1" dirty="0"/>
              <a:t>Found-in-Collection (FIC)</a:t>
            </a:r>
          </a:p>
        </p:txBody>
      </p:sp>
    </p:spTree>
    <p:extLst>
      <p:ext uri="{BB962C8B-B14F-4D97-AF65-F5344CB8AC3E}">
        <p14:creationId xmlns:p14="http://schemas.microsoft.com/office/powerpoint/2010/main" val="63514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4F95-7ABB-E38A-632A-993E51D7E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92EB7-44D0-8BB6-F1CE-D0660FB5373E}"/>
              </a:ext>
            </a:extLst>
          </p:cNvPr>
          <p:cNvSpPr>
            <a:spLocks noGrp="1"/>
          </p:cNvSpPr>
          <p:nvPr>
            <p:ph type="title"/>
          </p:nvPr>
        </p:nvSpPr>
        <p:spPr>
          <a:xfrm>
            <a:off x="2346960" y="0"/>
            <a:ext cx="9363711" cy="2276477"/>
          </a:xfrm>
        </p:spPr>
        <p:txBody>
          <a:bodyPr/>
          <a:lstStyle/>
          <a:p>
            <a:r>
              <a:rPr lang="en-US" dirty="0"/>
              <a:t>Undocumented objects: Causes</a:t>
            </a:r>
          </a:p>
        </p:txBody>
      </p:sp>
      <p:sp>
        <p:nvSpPr>
          <p:cNvPr id="3" name="Content Placeholder 2">
            <a:extLst>
              <a:ext uri="{FF2B5EF4-FFF2-40B4-BE49-F238E27FC236}">
                <a16:creationId xmlns:a16="http://schemas.microsoft.com/office/drawing/2014/main" id="{650C75BD-78F5-4131-5746-BBE67422AC49}"/>
              </a:ext>
            </a:extLst>
          </p:cNvPr>
          <p:cNvSpPr txBox="1">
            <a:spLocks/>
          </p:cNvSpPr>
          <p:nvPr/>
        </p:nvSpPr>
        <p:spPr>
          <a:xfrm>
            <a:off x="2733040" y="1737360"/>
            <a:ext cx="8056880" cy="4378483"/>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600" dirty="0"/>
              <a:t>Staff turnover</a:t>
            </a:r>
          </a:p>
          <a:p>
            <a:r>
              <a:rPr lang="en-US" sz="3600" dirty="0"/>
              <a:t>Poor intellectual control</a:t>
            </a:r>
          </a:p>
          <a:p>
            <a:r>
              <a:rPr lang="en-US" sz="3600" dirty="0"/>
              <a:t>Inconsistent/incomplete record-keeping</a:t>
            </a:r>
          </a:p>
          <a:p>
            <a:r>
              <a:rPr lang="en-US" sz="3600" dirty="0"/>
              <a:t>No processing procedures</a:t>
            </a:r>
          </a:p>
          <a:p>
            <a:r>
              <a:rPr lang="en-US" sz="3600" dirty="0"/>
              <a:t>NEW processing procedures OR Collections Management System (CMS)</a:t>
            </a:r>
          </a:p>
          <a:p>
            <a:endParaRPr lang="en-US" dirty="0"/>
          </a:p>
          <a:p>
            <a:endParaRPr lang="en-US" dirty="0"/>
          </a:p>
        </p:txBody>
      </p:sp>
    </p:spTree>
    <p:extLst>
      <p:ext uri="{BB962C8B-B14F-4D97-AF65-F5344CB8AC3E}">
        <p14:creationId xmlns:p14="http://schemas.microsoft.com/office/powerpoint/2010/main" val="1367498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3C29-AD52-CEE1-00DF-128BB2A98EF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285A5A8-4348-D2A4-C649-4109B8F5CA4A}"/>
              </a:ext>
            </a:extLst>
          </p:cNvPr>
          <p:cNvSpPr/>
          <p:nvPr/>
        </p:nvSpPr>
        <p:spPr>
          <a:xfrm>
            <a:off x="9804645" y="4879462"/>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F2D4596-CA63-7363-172A-D4A0DA069BFC}"/>
              </a:ext>
            </a:extLst>
          </p:cNvPr>
          <p:cNvSpPr>
            <a:spLocks noGrp="1"/>
          </p:cNvSpPr>
          <p:nvPr>
            <p:ph type="title"/>
          </p:nvPr>
        </p:nvSpPr>
        <p:spPr>
          <a:xfrm>
            <a:off x="492760" y="139039"/>
            <a:ext cx="11411568" cy="707727"/>
          </a:xfrm>
        </p:spPr>
        <p:txBody>
          <a:bodyPr/>
          <a:lstStyle/>
          <a:p>
            <a:r>
              <a:rPr lang="en-US" sz="3600" dirty="0"/>
              <a:t>Undocumented objects: Response</a:t>
            </a:r>
          </a:p>
        </p:txBody>
      </p:sp>
      <p:sp>
        <p:nvSpPr>
          <p:cNvPr id="2" name="Rectangle 1">
            <a:extLst>
              <a:ext uri="{FF2B5EF4-FFF2-40B4-BE49-F238E27FC236}">
                <a16:creationId xmlns:a16="http://schemas.microsoft.com/office/drawing/2014/main" id="{55FD7A93-2272-0DFC-6372-3D7ECCD56C78}"/>
              </a:ext>
            </a:extLst>
          </p:cNvPr>
          <p:cNvSpPr/>
          <p:nvPr/>
        </p:nvSpPr>
        <p:spPr>
          <a:xfrm>
            <a:off x="114286" y="2987864"/>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B23491-9172-8FC7-C2C2-94C61FFA1278}"/>
              </a:ext>
            </a:extLst>
          </p:cNvPr>
          <p:cNvSpPr/>
          <p:nvPr/>
        </p:nvSpPr>
        <p:spPr>
          <a:xfrm>
            <a:off x="4404674" y="1391497"/>
            <a:ext cx="3459480" cy="99925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78E358-8B9B-1368-CA4C-7C9C1AE4D0BA}"/>
              </a:ext>
            </a:extLst>
          </p:cNvPr>
          <p:cNvSpPr/>
          <p:nvPr/>
        </p:nvSpPr>
        <p:spPr>
          <a:xfrm>
            <a:off x="2537774" y="2979658"/>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86A8D6A-6BB2-5F97-F6BF-0A8E0406D216}"/>
              </a:ext>
            </a:extLst>
          </p:cNvPr>
          <p:cNvSpPr txBox="1"/>
          <p:nvPr/>
        </p:nvSpPr>
        <p:spPr>
          <a:xfrm>
            <a:off x="114286" y="2979658"/>
            <a:ext cx="2438400" cy="646331"/>
          </a:xfrm>
          <a:prstGeom prst="rect">
            <a:avLst/>
          </a:prstGeom>
          <a:noFill/>
        </p:spPr>
        <p:txBody>
          <a:bodyPr wrap="square" rtlCol="0">
            <a:spAutoFit/>
          </a:bodyPr>
          <a:lstStyle/>
          <a:p>
            <a:r>
              <a:rPr lang="en-US" dirty="0"/>
              <a:t>Assign tracking # and temporary record</a:t>
            </a:r>
          </a:p>
        </p:txBody>
      </p:sp>
      <p:sp>
        <p:nvSpPr>
          <p:cNvPr id="22" name="TextBox 21">
            <a:extLst>
              <a:ext uri="{FF2B5EF4-FFF2-40B4-BE49-F238E27FC236}">
                <a16:creationId xmlns:a16="http://schemas.microsoft.com/office/drawing/2014/main" id="{5D57B538-99B0-EAE9-B6E1-9DB50F6760DE}"/>
              </a:ext>
            </a:extLst>
          </p:cNvPr>
          <p:cNvSpPr txBox="1"/>
          <p:nvPr/>
        </p:nvSpPr>
        <p:spPr>
          <a:xfrm>
            <a:off x="2609054" y="3086567"/>
            <a:ext cx="2173919" cy="369332"/>
          </a:xfrm>
          <a:prstGeom prst="rect">
            <a:avLst/>
          </a:prstGeom>
          <a:noFill/>
        </p:spPr>
        <p:txBody>
          <a:bodyPr wrap="square" rtlCol="0">
            <a:spAutoFit/>
          </a:bodyPr>
          <a:lstStyle/>
          <a:p>
            <a:r>
              <a:rPr lang="en-US" dirty="0"/>
              <a:t>Attempt to reconcile</a:t>
            </a:r>
          </a:p>
        </p:txBody>
      </p:sp>
      <p:sp>
        <p:nvSpPr>
          <p:cNvPr id="24" name="TextBox 23">
            <a:extLst>
              <a:ext uri="{FF2B5EF4-FFF2-40B4-BE49-F238E27FC236}">
                <a16:creationId xmlns:a16="http://schemas.microsoft.com/office/drawing/2014/main" id="{170A033F-536D-312F-C75E-5F0B4D505DF0}"/>
              </a:ext>
            </a:extLst>
          </p:cNvPr>
          <p:cNvSpPr txBox="1"/>
          <p:nvPr/>
        </p:nvSpPr>
        <p:spPr>
          <a:xfrm>
            <a:off x="4496114" y="1569249"/>
            <a:ext cx="3368040" cy="707886"/>
          </a:xfrm>
          <a:prstGeom prst="rect">
            <a:avLst/>
          </a:prstGeom>
          <a:noFill/>
        </p:spPr>
        <p:txBody>
          <a:bodyPr wrap="square" rtlCol="0">
            <a:spAutoFit/>
          </a:bodyPr>
          <a:lstStyle/>
          <a:p>
            <a:r>
              <a:rPr lang="en-US" sz="2000" dirty="0"/>
              <a:t>Return to original number; add tracking number to record</a:t>
            </a:r>
          </a:p>
        </p:txBody>
      </p:sp>
      <p:sp>
        <p:nvSpPr>
          <p:cNvPr id="25" name="Rectangle 24">
            <a:extLst>
              <a:ext uri="{FF2B5EF4-FFF2-40B4-BE49-F238E27FC236}">
                <a16:creationId xmlns:a16="http://schemas.microsoft.com/office/drawing/2014/main" id="{8A679BAF-EEFB-4D70-1A29-B92CAE79E3C7}"/>
              </a:ext>
            </a:extLst>
          </p:cNvPr>
          <p:cNvSpPr/>
          <p:nvPr/>
        </p:nvSpPr>
        <p:spPr>
          <a:xfrm>
            <a:off x="7392385" y="3380117"/>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0468B8-60AB-89B2-A9EA-BEB29B86C35D}"/>
              </a:ext>
            </a:extLst>
          </p:cNvPr>
          <p:cNvSpPr txBox="1"/>
          <p:nvPr/>
        </p:nvSpPr>
        <p:spPr>
          <a:xfrm>
            <a:off x="7488165" y="3374857"/>
            <a:ext cx="2438400" cy="646331"/>
          </a:xfrm>
          <a:prstGeom prst="rect">
            <a:avLst/>
          </a:prstGeom>
          <a:noFill/>
        </p:spPr>
        <p:txBody>
          <a:bodyPr wrap="square" rtlCol="0">
            <a:spAutoFit/>
          </a:bodyPr>
          <a:lstStyle/>
          <a:p>
            <a:r>
              <a:rPr lang="en-US" dirty="0"/>
              <a:t>Consult state property law </a:t>
            </a:r>
            <a:r>
              <a:rPr lang="en-US" b="1" dirty="0"/>
              <a:t>(w/ counsel)</a:t>
            </a:r>
          </a:p>
        </p:txBody>
      </p:sp>
      <p:sp>
        <p:nvSpPr>
          <p:cNvPr id="37" name="Rectangle 36">
            <a:extLst>
              <a:ext uri="{FF2B5EF4-FFF2-40B4-BE49-F238E27FC236}">
                <a16:creationId xmlns:a16="http://schemas.microsoft.com/office/drawing/2014/main" id="{89C55F4F-D821-7726-829A-BF16F1D6D376}"/>
              </a:ext>
            </a:extLst>
          </p:cNvPr>
          <p:cNvSpPr/>
          <p:nvPr/>
        </p:nvSpPr>
        <p:spPr>
          <a:xfrm>
            <a:off x="4976174" y="3376109"/>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795340E-000F-BE35-756B-3508DE370CA6}"/>
              </a:ext>
            </a:extLst>
          </p:cNvPr>
          <p:cNvSpPr txBox="1"/>
          <p:nvPr/>
        </p:nvSpPr>
        <p:spPr>
          <a:xfrm>
            <a:off x="5135855" y="3455899"/>
            <a:ext cx="2438400" cy="369332"/>
          </a:xfrm>
          <a:prstGeom prst="rect">
            <a:avLst/>
          </a:prstGeom>
          <a:noFill/>
        </p:spPr>
        <p:txBody>
          <a:bodyPr wrap="square" rtlCol="0">
            <a:spAutoFit/>
          </a:bodyPr>
          <a:lstStyle/>
          <a:p>
            <a:r>
              <a:rPr lang="en-US" b="1" dirty="0"/>
              <a:t>Can’t reconcile</a:t>
            </a:r>
          </a:p>
        </p:txBody>
      </p:sp>
      <p:sp>
        <p:nvSpPr>
          <p:cNvPr id="39" name="Rectangle 38">
            <a:extLst>
              <a:ext uri="{FF2B5EF4-FFF2-40B4-BE49-F238E27FC236}">
                <a16:creationId xmlns:a16="http://schemas.microsoft.com/office/drawing/2014/main" id="{A2365481-61D0-4123-F7BC-43D82EFFA978}"/>
              </a:ext>
            </a:extLst>
          </p:cNvPr>
          <p:cNvSpPr/>
          <p:nvPr/>
        </p:nvSpPr>
        <p:spPr>
          <a:xfrm>
            <a:off x="9804645" y="3383062"/>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3D140D1-FFDE-9FB9-95C0-56902465FA59}"/>
              </a:ext>
            </a:extLst>
          </p:cNvPr>
          <p:cNvSpPr/>
          <p:nvPr/>
        </p:nvSpPr>
        <p:spPr>
          <a:xfrm>
            <a:off x="4961262" y="256762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84981E4-BA75-F1DC-4EEB-26CAF15FAAD7}"/>
              </a:ext>
            </a:extLst>
          </p:cNvPr>
          <p:cNvSpPr txBox="1"/>
          <p:nvPr/>
        </p:nvSpPr>
        <p:spPr>
          <a:xfrm>
            <a:off x="5607555" y="2703773"/>
            <a:ext cx="1225732" cy="369332"/>
          </a:xfrm>
          <a:prstGeom prst="rect">
            <a:avLst/>
          </a:prstGeom>
          <a:noFill/>
        </p:spPr>
        <p:txBody>
          <a:bodyPr wrap="square" rtlCol="0">
            <a:spAutoFit/>
          </a:bodyPr>
          <a:lstStyle/>
          <a:p>
            <a:r>
              <a:rPr lang="en-US" b="1" dirty="0"/>
              <a:t>Reconcile</a:t>
            </a:r>
          </a:p>
        </p:txBody>
      </p:sp>
      <p:sp>
        <p:nvSpPr>
          <p:cNvPr id="42" name="TextBox 41">
            <a:extLst>
              <a:ext uri="{FF2B5EF4-FFF2-40B4-BE49-F238E27FC236}">
                <a16:creationId xmlns:a16="http://schemas.microsoft.com/office/drawing/2014/main" id="{4664E66D-6933-6192-4E12-AD352094056D}"/>
              </a:ext>
            </a:extLst>
          </p:cNvPr>
          <p:cNvSpPr txBox="1"/>
          <p:nvPr/>
        </p:nvSpPr>
        <p:spPr>
          <a:xfrm>
            <a:off x="10381849" y="3524131"/>
            <a:ext cx="1169901" cy="369332"/>
          </a:xfrm>
          <a:prstGeom prst="rect">
            <a:avLst/>
          </a:prstGeom>
          <a:noFill/>
        </p:spPr>
        <p:txBody>
          <a:bodyPr wrap="square" rtlCol="0">
            <a:spAutoFit/>
          </a:bodyPr>
          <a:lstStyle/>
          <a:p>
            <a:r>
              <a:rPr lang="en-US" dirty="0"/>
              <a:t>Accession</a:t>
            </a:r>
          </a:p>
        </p:txBody>
      </p:sp>
      <p:sp>
        <p:nvSpPr>
          <p:cNvPr id="5" name="Rectangle 4">
            <a:extLst>
              <a:ext uri="{FF2B5EF4-FFF2-40B4-BE49-F238E27FC236}">
                <a16:creationId xmlns:a16="http://schemas.microsoft.com/office/drawing/2014/main" id="{F53C6D0E-B391-9E30-62D1-EC2FDD85B0E8}"/>
              </a:ext>
            </a:extLst>
          </p:cNvPr>
          <p:cNvSpPr/>
          <p:nvPr/>
        </p:nvSpPr>
        <p:spPr>
          <a:xfrm>
            <a:off x="9804645" y="4135365"/>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6F4C137-5BF4-0ACF-D878-45F40F3A2C3A}"/>
              </a:ext>
            </a:extLst>
          </p:cNvPr>
          <p:cNvSpPr txBox="1"/>
          <p:nvPr/>
        </p:nvSpPr>
        <p:spPr>
          <a:xfrm>
            <a:off x="10075341" y="4143276"/>
            <a:ext cx="2438400" cy="646331"/>
          </a:xfrm>
          <a:prstGeom prst="rect">
            <a:avLst/>
          </a:prstGeom>
          <a:noFill/>
        </p:spPr>
        <p:txBody>
          <a:bodyPr wrap="square" rtlCol="0">
            <a:spAutoFit/>
          </a:bodyPr>
          <a:lstStyle/>
          <a:p>
            <a:r>
              <a:rPr lang="en-US" dirty="0"/>
              <a:t>Create FIC # and record</a:t>
            </a:r>
          </a:p>
        </p:txBody>
      </p:sp>
      <p:sp>
        <p:nvSpPr>
          <p:cNvPr id="8" name="TextBox 7">
            <a:extLst>
              <a:ext uri="{FF2B5EF4-FFF2-40B4-BE49-F238E27FC236}">
                <a16:creationId xmlns:a16="http://schemas.microsoft.com/office/drawing/2014/main" id="{17AFD17A-6062-ABC2-337C-F0A6FE89B9AC}"/>
              </a:ext>
            </a:extLst>
          </p:cNvPr>
          <p:cNvSpPr txBox="1"/>
          <p:nvPr/>
        </p:nvSpPr>
        <p:spPr>
          <a:xfrm>
            <a:off x="9906402" y="4972250"/>
            <a:ext cx="2438400" cy="369332"/>
          </a:xfrm>
          <a:prstGeom prst="rect">
            <a:avLst/>
          </a:prstGeom>
          <a:noFill/>
        </p:spPr>
        <p:txBody>
          <a:bodyPr wrap="square" rtlCol="0">
            <a:spAutoFit/>
          </a:bodyPr>
          <a:lstStyle/>
          <a:p>
            <a:r>
              <a:rPr lang="en-US" dirty="0"/>
              <a:t>Keep or deaccession</a:t>
            </a:r>
          </a:p>
        </p:txBody>
      </p:sp>
    </p:spTree>
    <p:extLst>
      <p:ext uri="{BB962C8B-B14F-4D97-AF65-F5344CB8AC3E}">
        <p14:creationId xmlns:p14="http://schemas.microsoft.com/office/powerpoint/2010/main" val="2949625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F2B61-64FF-BB04-EB57-51C0314F5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07741-842D-0508-985A-0BA7C3FA0C30}"/>
              </a:ext>
            </a:extLst>
          </p:cNvPr>
          <p:cNvSpPr>
            <a:spLocks noGrp="1"/>
          </p:cNvSpPr>
          <p:nvPr>
            <p:ph type="title"/>
          </p:nvPr>
        </p:nvSpPr>
        <p:spPr>
          <a:xfrm>
            <a:off x="3735876" y="619863"/>
            <a:ext cx="6276974" cy="1210725"/>
          </a:xfrm>
        </p:spPr>
        <p:txBody>
          <a:bodyPr/>
          <a:lstStyle/>
          <a:p>
            <a:r>
              <a:rPr lang="en-US" dirty="0"/>
              <a:t>missing Objects</a:t>
            </a:r>
          </a:p>
        </p:txBody>
      </p:sp>
      <p:sp>
        <p:nvSpPr>
          <p:cNvPr id="4" name="TextBox 3">
            <a:extLst>
              <a:ext uri="{FF2B5EF4-FFF2-40B4-BE49-F238E27FC236}">
                <a16:creationId xmlns:a16="http://schemas.microsoft.com/office/drawing/2014/main" id="{9A6A64A3-0F61-7C38-D80E-650DC030539F}"/>
              </a:ext>
            </a:extLst>
          </p:cNvPr>
          <p:cNvSpPr txBox="1"/>
          <p:nvPr/>
        </p:nvSpPr>
        <p:spPr>
          <a:xfrm>
            <a:off x="3153967" y="2544237"/>
            <a:ext cx="8419171" cy="1754326"/>
          </a:xfrm>
          <a:prstGeom prst="rect">
            <a:avLst/>
          </a:prstGeom>
          <a:noFill/>
        </p:spPr>
        <p:txBody>
          <a:bodyPr wrap="square" rtlCol="0">
            <a:spAutoFit/>
          </a:bodyPr>
          <a:lstStyle/>
          <a:p>
            <a:r>
              <a:rPr lang="en-US" sz="3600" dirty="0"/>
              <a:t>An object that has a record but cannot be located</a:t>
            </a:r>
          </a:p>
          <a:p>
            <a:pPr marL="1657350" lvl="3"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07732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C3A59-D569-9FF6-1708-082203B69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68C40-7FF8-F0A1-E178-3D35539E3ACA}"/>
              </a:ext>
            </a:extLst>
          </p:cNvPr>
          <p:cNvSpPr>
            <a:spLocks noGrp="1"/>
          </p:cNvSpPr>
          <p:nvPr>
            <p:ph type="title"/>
          </p:nvPr>
        </p:nvSpPr>
        <p:spPr>
          <a:xfrm>
            <a:off x="3813514" y="378324"/>
            <a:ext cx="6276974" cy="1210725"/>
          </a:xfrm>
        </p:spPr>
        <p:txBody>
          <a:bodyPr/>
          <a:lstStyle/>
          <a:p>
            <a:r>
              <a:rPr lang="en-US" dirty="0"/>
              <a:t>missing Objects: Causes</a:t>
            </a:r>
          </a:p>
        </p:txBody>
      </p:sp>
      <p:sp>
        <p:nvSpPr>
          <p:cNvPr id="4" name="TextBox 3">
            <a:extLst>
              <a:ext uri="{FF2B5EF4-FFF2-40B4-BE49-F238E27FC236}">
                <a16:creationId xmlns:a16="http://schemas.microsoft.com/office/drawing/2014/main" id="{8A8351CE-D24D-3BDA-D5AF-617843CD8BEC}"/>
              </a:ext>
            </a:extLst>
          </p:cNvPr>
          <p:cNvSpPr txBox="1"/>
          <p:nvPr/>
        </p:nvSpPr>
        <p:spPr>
          <a:xfrm>
            <a:off x="2938308" y="1625798"/>
            <a:ext cx="8419171" cy="5232202"/>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US" sz="2800" dirty="0"/>
              <a:t>Staff turnover</a:t>
            </a:r>
          </a:p>
          <a:p>
            <a:pPr marL="457200" indent="-457200">
              <a:buClr>
                <a:schemeClr val="accent2"/>
              </a:buClr>
              <a:buFont typeface="Arial" panose="020B0604020202020204" pitchFamily="34" charset="0"/>
              <a:buChar char="•"/>
            </a:pPr>
            <a:r>
              <a:rPr lang="en-US" sz="2800" dirty="0"/>
              <a:t>Poor intellectual control</a:t>
            </a:r>
          </a:p>
          <a:p>
            <a:pPr marL="457200" indent="-457200">
              <a:buClr>
                <a:schemeClr val="accent2"/>
              </a:buClr>
              <a:buFont typeface="Arial" panose="020B0604020202020204" pitchFamily="34" charset="0"/>
              <a:buChar char="•"/>
            </a:pPr>
            <a:r>
              <a:rPr lang="en-US" sz="2800" dirty="0"/>
              <a:t>Inconsistent/incomplete record-keeping</a:t>
            </a:r>
          </a:p>
          <a:p>
            <a:pPr marL="457200" indent="-457200">
              <a:buClr>
                <a:schemeClr val="accent2"/>
              </a:buClr>
              <a:buFont typeface="Arial" panose="020B0604020202020204" pitchFamily="34" charset="0"/>
              <a:buChar char="•"/>
            </a:pPr>
            <a:r>
              <a:rPr lang="en-US" sz="2800" dirty="0"/>
              <a:t>No processing procedures</a:t>
            </a:r>
          </a:p>
          <a:p>
            <a:pPr marL="457200" indent="-457200">
              <a:buClr>
                <a:schemeClr val="accent2"/>
              </a:buClr>
              <a:buFont typeface="Arial" panose="020B0604020202020204" pitchFamily="34" charset="0"/>
              <a:buChar char="•"/>
            </a:pPr>
            <a:r>
              <a:rPr lang="en-US" sz="2800" dirty="0"/>
              <a:t>NEW processing procedures OR Collections Management System (CMS)</a:t>
            </a:r>
          </a:p>
          <a:p>
            <a:pPr marL="457200" indent="-457200">
              <a:buClr>
                <a:schemeClr val="accent2"/>
              </a:buClr>
              <a:buFont typeface="Arial" panose="020B0604020202020204" pitchFamily="34" charset="0"/>
              <a:buChar char="•"/>
            </a:pPr>
            <a:r>
              <a:rPr lang="en-US" sz="2800" dirty="0"/>
              <a:t>No exhibit policy</a:t>
            </a:r>
          </a:p>
          <a:p>
            <a:pPr marL="457200" indent="-457200">
              <a:buClr>
                <a:schemeClr val="accent2"/>
              </a:buClr>
              <a:buFont typeface="Arial" panose="020B0604020202020204" pitchFamily="34" charset="0"/>
              <a:buChar char="•"/>
            </a:pPr>
            <a:r>
              <a:rPr lang="en-US" sz="2800" dirty="0"/>
              <a:t>No loan policy</a:t>
            </a:r>
          </a:p>
          <a:p>
            <a:pPr marL="457200" indent="-457200">
              <a:buClr>
                <a:schemeClr val="accent2"/>
              </a:buClr>
              <a:buFont typeface="Arial" panose="020B0604020202020204" pitchFamily="34" charset="0"/>
              <a:buChar char="•"/>
            </a:pPr>
            <a:r>
              <a:rPr lang="en-US" sz="2800" dirty="0"/>
              <a:t>Theft</a:t>
            </a:r>
          </a:p>
          <a:p>
            <a:pPr marL="457200" indent="-457200">
              <a:buClr>
                <a:schemeClr val="accent2"/>
              </a:buClr>
              <a:buFont typeface="Arial" panose="020B0604020202020204" pitchFamily="34" charset="0"/>
              <a:buChar char="•"/>
            </a:pPr>
            <a:r>
              <a:rPr lang="en-US" sz="2800" dirty="0"/>
              <a:t>No system for object tracking</a:t>
            </a:r>
          </a:p>
          <a:p>
            <a:pPr marL="914400" lvl="1" indent="-457200">
              <a:buClr>
                <a:schemeClr val="accent2"/>
              </a:buClr>
              <a:buFont typeface="Arial" panose="020B0604020202020204" pitchFamily="34" charset="0"/>
              <a:buChar char="•"/>
            </a:pPr>
            <a:endParaRPr lang="en-US" dirty="0"/>
          </a:p>
          <a:p>
            <a:pPr marL="1657350" lvl="3" indent="-285750">
              <a:buClr>
                <a:schemeClr val="accent2"/>
              </a:buClr>
              <a:buFont typeface="Arial" panose="020B0604020202020204" pitchFamily="34" charset="0"/>
              <a:buChar char="•"/>
            </a:pPr>
            <a:endParaRPr lang="en-US" b="1" dirty="0"/>
          </a:p>
          <a:p>
            <a:pPr marL="742950" lvl="1" indent="-285750">
              <a:buClr>
                <a:schemeClr val="accent2"/>
              </a:buClr>
              <a:buFont typeface="Arial" panose="020B0604020202020204" pitchFamily="34" charset="0"/>
              <a:buChar char="•"/>
            </a:pPr>
            <a:endParaRPr lang="en-US" b="1" dirty="0"/>
          </a:p>
        </p:txBody>
      </p:sp>
    </p:spTree>
    <p:extLst>
      <p:ext uri="{BB962C8B-B14F-4D97-AF65-F5344CB8AC3E}">
        <p14:creationId xmlns:p14="http://schemas.microsoft.com/office/powerpoint/2010/main" val="224707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the Conservation Center for Art and Historic Artifacts' entrance. A green door is in the center with an old brick facade, windows, and some plants. ">
            <a:extLst>
              <a:ext uri="{FF2B5EF4-FFF2-40B4-BE49-F238E27FC236}">
                <a16:creationId xmlns:a16="http://schemas.microsoft.com/office/drawing/2014/main" id="{0321640D-406C-E651-542A-89BD31191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871" y="1635544"/>
            <a:ext cx="8644129" cy="4779383"/>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194" y="304800"/>
            <a:ext cx="3693782" cy="1330744"/>
          </a:xfrm>
          <a:prstGeom prst="rect">
            <a:avLst/>
          </a:prstGeom>
        </p:spPr>
      </p:pic>
      <p:sp>
        <p:nvSpPr>
          <p:cNvPr id="3" name="Subtitle 2">
            <a:extLst>
              <a:ext uri="{FF2B5EF4-FFF2-40B4-BE49-F238E27FC236}">
                <a16:creationId xmlns:a16="http://schemas.microsoft.com/office/drawing/2014/main" id="{A807DA94-9D87-218E-C74E-BB08912EF557}"/>
              </a:ext>
            </a:extLst>
          </p:cNvPr>
          <p:cNvSpPr txBox="1">
            <a:spLocks/>
          </p:cNvSpPr>
          <p:nvPr/>
        </p:nvSpPr>
        <p:spPr>
          <a:xfrm>
            <a:off x="183274" y="1909096"/>
            <a:ext cx="6924662" cy="3909595"/>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00" i="1" dirty="0">
                <a:latin typeface="Libre Baskerville" panose="02000000000000000000" pitchFamily="50" charset="0"/>
              </a:rPr>
              <a:t>In a typical year: </a:t>
            </a:r>
          </a:p>
          <a:p>
            <a:endParaRPr lang="en-US" sz="1800" i="1" dirty="0">
              <a:latin typeface="Libre Baskerville" panose="02000000000000000000" pitchFamily="50" charset="0"/>
            </a:endParaRPr>
          </a:p>
          <a:p>
            <a:pPr marL="82150" indent="-82150">
              <a:buFont typeface="Arial" pitchFamily="34" charset="0"/>
              <a:buChar char="•"/>
            </a:pPr>
            <a:r>
              <a:rPr lang="en-US" sz="1800" dirty="0"/>
              <a:t>Preservation Services specialists complete over 50 survey projects.</a:t>
            </a:r>
          </a:p>
          <a:p>
            <a:pPr marL="82150" indent="-82150">
              <a:buFont typeface="Arial" pitchFamily="34" charset="0"/>
              <a:buChar char="•"/>
            </a:pPr>
            <a:endParaRPr lang="en-US" sz="1800" dirty="0"/>
          </a:p>
          <a:p>
            <a:pPr marL="82150" indent="-82150">
              <a:buFont typeface="Arial" pitchFamily="34" charset="0"/>
              <a:buChar char="•"/>
            </a:pPr>
            <a:r>
              <a:rPr lang="en-US" sz="1800" dirty="0"/>
              <a:t> Approximately 60 CCAHA-sponsored workshops, conferences, webinars, and training sessions are presented.</a:t>
            </a:r>
          </a:p>
          <a:p>
            <a:pPr marL="82150" indent="-82150">
              <a:buFont typeface="Arial" pitchFamily="34" charset="0"/>
              <a:buChar char="•"/>
            </a:pPr>
            <a:endParaRPr lang="en-US" sz="1800" dirty="0"/>
          </a:p>
          <a:p>
            <a:pPr marL="82150" indent="-82150">
              <a:buFont typeface="Arial" pitchFamily="34" charset="0"/>
              <a:buChar char="•"/>
            </a:pPr>
            <a:r>
              <a:rPr lang="en-US" sz="1800" dirty="0"/>
              <a:t> The Digital Imaging Services staff digitizes thousands of pages </a:t>
            </a:r>
            <a:br>
              <a:rPr lang="en-US" sz="1800" dirty="0"/>
            </a:br>
            <a:r>
              <a:rPr lang="en-US" sz="1800" dirty="0"/>
              <a:t>of fragile archival documents, books, and photographs.</a:t>
            </a:r>
          </a:p>
          <a:p>
            <a:pPr marL="82150" indent="-82150">
              <a:buFont typeface="Arial" pitchFamily="34" charset="0"/>
              <a:buChar char="•"/>
            </a:pPr>
            <a:endParaRPr lang="en-US" sz="1800" dirty="0"/>
          </a:p>
          <a:p>
            <a:pPr marL="82150" indent="-82150">
              <a:buFont typeface="Arial" pitchFamily="34" charset="0"/>
              <a:buChar char="•"/>
            </a:pPr>
            <a:r>
              <a:rPr lang="en-US" sz="1800" dirty="0"/>
              <a:t> Conservators assess and treat more than 6,000 individual </a:t>
            </a:r>
            <a:br>
              <a:rPr lang="en-US" sz="1800" dirty="0"/>
            </a:br>
            <a:r>
              <a:rPr lang="en-US" sz="1800" dirty="0"/>
              <a:t>artifacts, from over 400 clients.</a:t>
            </a:r>
          </a:p>
          <a:p>
            <a:pPr marL="82150" indent="-82150">
              <a:buFont typeface="Arial" pitchFamily="34" charset="0"/>
              <a:buChar char="•"/>
            </a:pPr>
            <a:endParaRPr lang="en-US" sz="1800" dirty="0"/>
          </a:p>
          <a:p>
            <a:pPr marL="82150" indent="-82150">
              <a:buFont typeface="Arial" pitchFamily="34" charset="0"/>
              <a:buChar char="•"/>
            </a:pPr>
            <a:r>
              <a:rPr lang="en-US" sz="1800" dirty="0"/>
              <a:t> Housing &amp; Framing Services house approx. 75% of the artifacts treated (folder, sleeve, box, mat and frame, or sealed package).</a:t>
            </a:r>
          </a:p>
        </p:txBody>
      </p:sp>
    </p:spTree>
    <p:extLst>
      <p:ext uri="{BB962C8B-B14F-4D97-AF65-F5344CB8AC3E}">
        <p14:creationId xmlns:p14="http://schemas.microsoft.com/office/powerpoint/2010/main" val="7017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B3713-C25A-00E1-0783-E7EB47137B7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C8920D-0DF2-A6DF-AAAD-3BF571F86CD8}"/>
              </a:ext>
            </a:extLst>
          </p:cNvPr>
          <p:cNvSpPr/>
          <p:nvPr/>
        </p:nvSpPr>
        <p:spPr>
          <a:xfrm>
            <a:off x="6573051" y="4122784"/>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38143B-9CAD-A8F9-5F7A-78D2D74C6A4F}"/>
              </a:ext>
            </a:extLst>
          </p:cNvPr>
          <p:cNvSpPr/>
          <p:nvPr/>
        </p:nvSpPr>
        <p:spPr>
          <a:xfrm>
            <a:off x="5354648" y="1795489"/>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57BE4A0-FC99-BCDE-1A55-F57240E23A2F}"/>
              </a:ext>
            </a:extLst>
          </p:cNvPr>
          <p:cNvSpPr>
            <a:spLocks noGrp="1"/>
          </p:cNvSpPr>
          <p:nvPr>
            <p:ph type="title"/>
          </p:nvPr>
        </p:nvSpPr>
        <p:spPr>
          <a:xfrm>
            <a:off x="492760" y="139039"/>
            <a:ext cx="11411568" cy="707727"/>
          </a:xfrm>
        </p:spPr>
        <p:txBody>
          <a:bodyPr/>
          <a:lstStyle/>
          <a:p>
            <a:r>
              <a:rPr lang="en-US" sz="3600" dirty="0"/>
              <a:t>Undocumented objects: Response</a:t>
            </a:r>
          </a:p>
        </p:txBody>
      </p:sp>
      <p:sp>
        <p:nvSpPr>
          <p:cNvPr id="2" name="Rectangle 1">
            <a:extLst>
              <a:ext uri="{FF2B5EF4-FFF2-40B4-BE49-F238E27FC236}">
                <a16:creationId xmlns:a16="http://schemas.microsoft.com/office/drawing/2014/main" id="{358C8427-33CB-E6F9-43FE-44F6D7CA9CA8}"/>
              </a:ext>
            </a:extLst>
          </p:cNvPr>
          <p:cNvSpPr/>
          <p:nvPr/>
        </p:nvSpPr>
        <p:spPr>
          <a:xfrm>
            <a:off x="492760" y="2979237"/>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2FCD5C-E040-B29C-10AC-5FA984256E0A}"/>
              </a:ext>
            </a:extLst>
          </p:cNvPr>
          <p:cNvSpPr/>
          <p:nvPr/>
        </p:nvSpPr>
        <p:spPr>
          <a:xfrm>
            <a:off x="2916248" y="2971031"/>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F04FB1-C201-831C-F532-5A7496DF0783}"/>
              </a:ext>
            </a:extLst>
          </p:cNvPr>
          <p:cNvSpPr txBox="1"/>
          <p:nvPr/>
        </p:nvSpPr>
        <p:spPr>
          <a:xfrm>
            <a:off x="3134256" y="2954563"/>
            <a:ext cx="2438400" cy="646331"/>
          </a:xfrm>
          <a:prstGeom prst="rect">
            <a:avLst/>
          </a:prstGeom>
          <a:noFill/>
        </p:spPr>
        <p:txBody>
          <a:bodyPr wrap="square" rtlCol="0">
            <a:spAutoFit/>
          </a:bodyPr>
          <a:lstStyle/>
          <a:p>
            <a:r>
              <a:rPr lang="en-US" dirty="0"/>
              <a:t>Attempt to locate (</a:t>
            </a:r>
            <a:r>
              <a:rPr lang="en-US" b="1" dirty="0"/>
              <a:t>document!</a:t>
            </a:r>
            <a:r>
              <a:rPr lang="en-US" dirty="0"/>
              <a:t>)</a:t>
            </a:r>
          </a:p>
        </p:txBody>
      </p:sp>
      <p:sp>
        <p:nvSpPr>
          <p:cNvPr id="22" name="TextBox 21">
            <a:extLst>
              <a:ext uri="{FF2B5EF4-FFF2-40B4-BE49-F238E27FC236}">
                <a16:creationId xmlns:a16="http://schemas.microsoft.com/office/drawing/2014/main" id="{B23DB057-0B73-A86C-D267-32EFD4CD8D4B}"/>
              </a:ext>
            </a:extLst>
          </p:cNvPr>
          <p:cNvSpPr txBox="1"/>
          <p:nvPr/>
        </p:nvSpPr>
        <p:spPr>
          <a:xfrm>
            <a:off x="662488" y="2954620"/>
            <a:ext cx="2173919" cy="646331"/>
          </a:xfrm>
          <a:prstGeom prst="rect">
            <a:avLst/>
          </a:prstGeom>
          <a:noFill/>
        </p:spPr>
        <p:txBody>
          <a:bodyPr wrap="square" rtlCol="0">
            <a:spAutoFit/>
          </a:bodyPr>
          <a:lstStyle/>
          <a:p>
            <a:r>
              <a:rPr lang="en-US" dirty="0"/>
              <a:t>Designate “lost” or “missing” in record</a:t>
            </a:r>
          </a:p>
        </p:txBody>
      </p:sp>
      <p:sp>
        <p:nvSpPr>
          <p:cNvPr id="25" name="Rectangle 24">
            <a:extLst>
              <a:ext uri="{FF2B5EF4-FFF2-40B4-BE49-F238E27FC236}">
                <a16:creationId xmlns:a16="http://schemas.microsoft.com/office/drawing/2014/main" id="{62C5EC81-7D9E-1E27-159E-5646CD85CF74}"/>
              </a:ext>
            </a:extLst>
          </p:cNvPr>
          <p:cNvSpPr/>
          <p:nvPr/>
        </p:nvSpPr>
        <p:spPr>
          <a:xfrm>
            <a:off x="7770859" y="337149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865C16F-FE57-A11F-7EBF-B291094B2E06}"/>
              </a:ext>
            </a:extLst>
          </p:cNvPr>
          <p:cNvSpPr txBox="1"/>
          <p:nvPr/>
        </p:nvSpPr>
        <p:spPr>
          <a:xfrm>
            <a:off x="7800834" y="3358024"/>
            <a:ext cx="2438400" cy="646331"/>
          </a:xfrm>
          <a:prstGeom prst="rect">
            <a:avLst/>
          </a:prstGeom>
          <a:noFill/>
        </p:spPr>
        <p:txBody>
          <a:bodyPr wrap="square" rtlCol="0">
            <a:spAutoFit/>
          </a:bodyPr>
          <a:lstStyle/>
          <a:p>
            <a:r>
              <a:rPr lang="en-US" dirty="0"/>
              <a:t>Determine last known location (</a:t>
            </a:r>
            <a:r>
              <a:rPr lang="en-US" b="1" dirty="0"/>
              <a:t>document!</a:t>
            </a:r>
            <a:r>
              <a:rPr lang="en-US" dirty="0"/>
              <a:t>)</a:t>
            </a:r>
            <a:endParaRPr lang="en-US" b="1" dirty="0"/>
          </a:p>
        </p:txBody>
      </p:sp>
      <p:sp>
        <p:nvSpPr>
          <p:cNvPr id="37" name="Rectangle 36">
            <a:extLst>
              <a:ext uri="{FF2B5EF4-FFF2-40B4-BE49-F238E27FC236}">
                <a16:creationId xmlns:a16="http://schemas.microsoft.com/office/drawing/2014/main" id="{22D7CF59-79EC-813F-5248-BE1C879D297A}"/>
              </a:ext>
            </a:extLst>
          </p:cNvPr>
          <p:cNvSpPr/>
          <p:nvPr/>
        </p:nvSpPr>
        <p:spPr>
          <a:xfrm>
            <a:off x="5354648" y="3367482"/>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84CC19B-4187-212F-52AE-032238B467F5}"/>
              </a:ext>
            </a:extLst>
          </p:cNvPr>
          <p:cNvSpPr txBox="1"/>
          <p:nvPr/>
        </p:nvSpPr>
        <p:spPr>
          <a:xfrm>
            <a:off x="5572656" y="3515504"/>
            <a:ext cx="1707089" cy="369332"/>
          </a:xfrm>
          <a:prstGeom prst="rect">
            <a:avLst/>
          </a:prstGeom>
          <a:noFill/>
        </p:spPr>
        <p:txBody>
          <a:bodyPr wrap="square" rtlCol="0">
            <a:spAutoFit/>
          </a:bodyPr>
          <a:lstStyle/>
          <a:p>
            <a:r>
              <a:rPr lang="en-US" b="1" dirty="0"/>
              <a:t>Cannot locate</a:t>
            </a:r>
          </a:p>
        </p:txBody>
      </p:sp>
      <p:sp>
        <p:nvSpPr>
          <p:cNvPr id="40" name="Rectangle 39">
            <a:extLst>
              <a:ext uri="{FF2B5EF4-FFF2-40B4-BE49-F238E27FC236}">
                <a16:creationId xmlns:a16="http://schemas.microsoft.com/office/drawing/2014/main" id="{1334B4D6-5E21-57E4-E7DF-26FC14736CC8}"/>
              </a:ext>
            </a:extLst>
          </p:cNvPr>
          <p:cNvSpPr/>
          <p:nvPr/>
        </p:nvSpPr>
        <p:spPr>
          <a:xfrm>
            <a:off x="5339736" y="2558996"/>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29961D0-3DE3-A565-0E3A-CA1262A6E41E}"/>
              </a:ext>
            </a:extLst>
          </p:cNvPr>
          <p:cNvSpPr txBox="1"/>
          <p:nvPr/>
        </p:nvSpPr>
        <p:spPr>
          <a:xfrm>
            <a:off x="7118425" y="4256554"/>
            <a:ext cx="1225732" cy="369332"/>
          </a:xfrm>
          <a:prstGeom prst="rect">
            <a:avLst/>
          </a:prstGeom>
          <a:noFill/>
        </p:spPr>
        <p:txBody>
          <a:bodyPr wrap="square" rtlCol="0">
            <a:spAutoFit/>
          </a:bodyPr>
          <a:lstStyle/>
          <a:p>
            <a:r>
              <a:rPr lang="en-US" b="1" dirty="0"/>
              <a:t>Located</a:t>
            </a:r>
          </a:p>
        </p:txBody>
      </p:sp>
      <p:sp>
        <p:nvSpPr>
          <p:cNvPr id="8" name="TextBox 7">
            <a:extLst>
              <a:ext uri="{FF2B5EF4-FFF2-40B4-BE49-F238E27FC236}">
                <a16:creationId xmlns:a16="http://schemas.microsoft.com/office/drawing/2014/main" id="{836EE87C-A581-CAAA-8405-8224D968C40E}"/>
              </a:ext>
            </a:extLst>
          </p:cNvPr>
          <p:cNvSpPr txBox="1"/>
          <p:nvPr/>
        </p:nvSpPr>
        <p:spPr>
          <a:xfrm>
            <a:off x="5354648" y="1787283"/>
            <a:ext cx="2438400" cy="646331"/>
          </a:xfrm>
          <a:prstGeom prst="rect">
            <a:avLst/>
          </a:prstGeom>
          <a:noFill/>
        </p:spPr>
        <p:txBody>
          <a:bodyPr wrap="square" rtlCol="0">
            <a:spAutoFit/>
          </a:bodyPr>
          <a:lstStyle/>
          <a:p>
            <a:r>
              <a:rPr lang="en-US" dirty="0"/>
              <a:t>Rehouse &amp; log new location</a:t>
            </a:r>
          </a:p>
        </p:txBody>
      </p:sp>
      <p:sp>
        <p:nvSpPr>
          <p:cNvPr id="7" name="Rectangle 6">
            <a:extLst>
              <a:ext uri="{FF2B5EF4-FFF2-40B4-BE49-F238E27FC236}">
                <a16:creationId xmlns:a16="http://schemas.microsoft.com/office/drawing/2014/main" id="{A6231DE9-6BEE-D804-F48C-1420D461BEC8}"/>
              </a:ext>
            </a:extLst>
          </p:cNvPr>
          <p:cNvSpPr/>
          <p:nvPr/>
        </p:nvSpPr>
        <p:spPr>
          <a:xfrm>
            <a:off x="6573051" y="4871133"/>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785618-7FD1-F26A-D841-E80BEC97CBD6}"/>
              </a:ext>
            </a:extLst>
          </p:cNvPr>
          <p:cNvSpPr txBox="1"/>
          <p:nvPr/>
        </p:nvSpPr>
        <p:spPr>
          <a:xfrm>
            <a:off x="6661518" y="4902765"/>
            <a:ext cx="2438400" cy="646331"/>
          </a:xfrm>
          <a:prstGeom prst="rect">
            <a:avLst/>
          </a:prstGeom>
          <a:noFill/>
        </p:spPr>
        <p:txBody>
          <a:bodyPr wrap="square" rtlCol="0">
            <a:spAutoFit/>
          </a:bodyPr>
          <a:lstStyle/>
          <a:p>
            <a:r>
              <a:rPr lang="en-US" dirty="0"/>
              <a:t>Rehouse &amp; log new location</a:t>
            </a:r>
          </a:p>
        </p:txBody>
      </p:sp>
      <p:sp>
        <p:nvSpPr>
          <p:cNvPr id="11" name="TextBox 10">
            <a:extLst>
              <a:ext uri="{FF2B5EF4-FFF2-40B4-BE49-F238E27FC236}">
                <a16:creationId xmlns:a16="http://schemas.microsoft.com/office/drawing/2014/main" id="{910E9E93-DB51-3478-A6E4-C3CBD3FD81A7}"/>
              </a:ext>
            </a:extLst>
          </p:cNvPr>
          <p:cNvSpPr txBox="1"/>
          <p:nvPr/>
        </p:nvSpPr>
        <p:spPr>
          <a:xfrm>
            <a:off x="5892693" y="2658940"/>
            <a:ext cx="1225732" cy="369332"/>
          </a:xfrm>
          <a:prstGeom prst="rect">
            <a:avLst/>
          </a:prstGeom>
          <a:noFill/>
        </p:spPr>
        <p:txBody>
          <a:bodyPr wrap="square" rtlCol="0">
            <a:spAutoFit/>
          </a:bodyPr>
          <a:lstStyle/>
          <a:p>
            <a:r>
              <a:rPr lang="en-US" b="1" dirty="0"/>
              <a:t>Located</a:t>
            </a:r>
          </a:p>
        </p:txBody>
      </p:sp>
      <p:sp>
        <p:nvSpPr>
          <p:cNvPr id="12" name="Rectangle 11">
            <a:extLst>
              <a:ext uri="{FF2B5EF4-FFF2-40B4-BE49-F238E27FC236}">
                <a16:creationId xmlns:a16="http://schemas.microsoft.com/office/drawing/2014/main" id="{2CDD6B1E-6C8D-2E12-38EA-B7A37639A485}"/>
              </a:ext>
            </a:extLst>
          </p:cNvPr>
          <p:cNvSpPr/>
          <p:nvPr/>
        </p:nvSpPr>
        <p:spPr>
          <a:xfrm>
            <a:off x="9099918" y="4122784"/>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2008BA-E50E-4E7D-7CA8-4A92448ADE9B}"/>
              </a:ext>
            </a:extLst>
          </p:cNvPr>
          <p:cNvSpPr txBox="1"/>
          <p:nvPr/>
        </p:nvSpPr>
        <p:spPr>
          <a:xfrm>
            <a:off x="9317926" y="4270806"/>
            <a:ext cx="1707089" cy="369332"/>
          </a:xfrm>
          <a:prstGeom prst="rect">
            <a:avLst/>
          </a:prstGeom>
          <a:noFill/>
        </p:spPr>
        <p:txBody>
          <a:bodyPr wrap="square" rtlCol="0">
            <a:spAutoFit/>
          </a:bodyPr>
          <a:lstStyle/>
          <a:p>
            <a:r>
              <a:rPr lang="en-US" b="1" dirty="0"/>
              <a:t>Cannot locate</a:t>
            </a:r>
          </a:p>
        </p:txBody>
      </p:sp>
      <p:sp>
        <p:nvSpPr>
          <p:cNvPr id="15" name="Rectangle 14">
            <a:extLst>
              <a:ext uri="{FF2B5EF4-FFF2-40B4-BE49-F238E27FC236}">
                <a16:creationId xmlns:a16="http://schemas.microsoft.com/office/drawing/2014/main" id="{493FB417-0584-643E-EA46-1432A6C99B71}"/>
              </a:ext>
            </a:extLst>
          </p:cNvPr>
          <p:cNvSpPr/>
          <p:nvPr/>
        </p:nvSpPr>
        <p:spPr>
          <a:xfrm>
            <a:off x="9099918" y="4871133"/>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CD06FF1-5886-A752-44E7-CC7D49D24D60}"/>
              </a:ext>
            </a:extLst>
          </p:cNvPr>
          <p:cNvSpPr txBox="1"/>
          <p:nvPr/>
        </p:nvSpPr>
        <p:spPr>
          <a:xfrm>
            <a:off x="9188385" y="5001427"/>
            <a:ext cx="2438400" cy="369332"/>
          </a:xfrm>
          <a:prstGeom prst="rect">
            <a:avLst/>
          </a:prstGeom>
          <a:noFill/>
        </p:spPr>
        <p:txBody>
          <a:bodyPr wrap="square" rtlCol="0">
            <a:spAutoFit/>
          </a:bodyPr>
          <a:lstStyle/>
          <a:p>
            <a:r>
              <a:rPr lang="en-US" dirty="0"/>
              <a:t>Make insurance claim</a:t>
            </a:r>
          </a:p>
        </p:txBody>
      </p:sp>
      <p:sp>
        <p:nvSpPr>
          <p:cNvPr id="19" name="TextBox 18">
            <a:extLst>
              <a:ext uri="{FF2B5EF4-FFF2-40B4-BE49-F238E27FC236}">
                <a16:creationId xmlns:a16="http://schemas.microsoft.com/office/drawing/2014/main" id="{22FCAF7F-F035-57CB-712B-0EC903367E89}"/>
              </a:ext>
            </a:extLst>
          </p:cNvPr>
          <p:cNvSpPr txBox="1"/>
          <p:nvPr/>
        </p:nvSpPr>
        <p:spPr>
          <a:xfrm>
            <a:off x="9099918" y="5549096"/>
            <a:ext cx="2438400" cy="646331"/>
          </a:xfrm>
          <a:prstGeom prst="rect">
            <a:avLst/>
          </a:prstGeom>
          <a:noFill/>
        </p:spPr>
        <p:txBody>
          <a:bodyPr wrap="square" rtlCol="0">
            <a:spAutoFit/>
          </a:bodyPr>
          <a:lstStyle/>
          <a:p>
            <a:r>
              <a:rPr lang="en-US" b="1" dirty="0">
                <a:solidFill>
                  <a:srgbClr val="FF0000"/>
                </a:solidFill>
              </a:rPr>
              <a:t>(DO NOT DELETE OBJECT RECORD)</a:t>
            </a:r>
          </a:p>
        </p:txBody>
      </p:sp>
    </p:spTree>
    <p:extLst>
      <p:ext uri="{BB962C8B-B14F-4D97-AF65-F5344CB8AC3E}">
        <p14:creationId xmlns:p14="http://schemas.microsoft.com/office/powerpoint/2010/main" val="322090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4C3A-A2D4-C0E7-7D77-E1FF885F4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73B0B-E075-58A6-38AB-B06976B97B24}"/>
              </a:ext>
            </a:extLst>
          </p:cNvPr>
          <p:cNvSpPr>
            <a:spLocks noGrp="1"/>
          </p:cNvSpPr>
          <p:nvPr>
            <p:ph type="title"/>
          </p:nvPr>
        </p:nvSpPr>
        <p:spPr>
          <a:xfrm>
            <a:off x="2967487" y="340399"/>
            <a:ext cx="7867290" cy="1525591"/>
          </a:xfrm>
        </p:spPr>
        <p:txBody>
          <a:bodyPr/>
          <a:lstStyle/>
          <a:p>
            <a:r>
              <a:rPr lang="en-US" dirty="0"/>
              <a:t>MISSING/INCORRECT INFORMATION: CAUSES</a:t>
            </a:r>
          </a:p>
        </p:txBody>
      </p:sp>
      <p:sp>
        <p:nvSpPr>
          <p:cNvPr id="5" name="TextBox 4">
            <a:extLst>
              <a:ext uri="{FF2B5EF4-FFF2-40B4-BE49-F238E27FC236}">
                <a16:creationId xmlns:a16="http://schemas.microsoft.com/office/drawing/2014/main" id="{C812F8C1-AE77-2135-8B81-F9F24B18BD44}"/>
              </a:ext>
            </a:extLst>
          </p:cNvPr>
          <p:cNvSpPr txBox="1"/>
          <p:nvPr/>
        </p:nvSpPr>
        <p:spPr>
          <a:xfrm>
            <a:off x="3027872" y="2073024"/>
            <a:ext cx="8591909" cy="4031873"/>
          </a:xfrm>
          <a:prstGeom prst="rect">
            <a:avLst/>
          </a:prstGeom>
          <a:noFill/>
        </p:spPr>
        <p:txBody>
          <a:bodyPr wrap="square">
            <a:spAutoFit/>
          </a:bodyPr>
          <a:lstStyle/>
          <a:p>
            <a:pPr marL="457200" indent="-457200">
              <a:buClr>
                <a:schemeClr val="accent2"/>
              </a:buClr>
              <a:buFont typeface="Arial" panose="020B0604020202020204" pitchFamily="34" charset="0"/>
              <a:buChar char="•"/>
            </a:pPr>
            <a:r>
              <a:rPr lang="en-US" sz="3200" dirty="0"/>
              <a:t>Staff turnover</a:t>
            </a:r>
          </a:p>
          <a:p>
            <a:pPr marL="457200" indent="-457200">
              <a:buClr>
                <a:schemeClr val="accent2"/>
              </a:buClr>
              <a:buFont typeface="Arial" panose="020B0604020202020204" pitchFamily="34" charset="0"/>
              <a:buChar char="•"/>
            </a:pPr>
            <a:r>
              <a:rPr lang="en-US" sz="3200" dirty="0"/>
              <a:t>Poor intellectual control</a:t>
            </a:r>
          </a:p>
          <a:p>
            <a:pPr marL="457200" indent="-457200">
              <a:buClr>
                <a:schemeClr val="accent2"/>
              </a:buClr>
              <a:buFont typeface="Arial" panose="020B0604020202020204" pitchFamily="34" charset="0"/>
              <a:buChar char="•"/>
            </a:pPr>
            <a:r>
              <a:rPr lang="en-US" sz="3200" dirty="0"/>
              <a:t>Inconsistent/incomplete record-keeping</a:t>
            </a:r>
          </a:p>
          <a:p>
            <a:pPr marL="457200" indent="-457200">
              <a:buClr>
                <a:schemeClr val="accent2"/>
              </a:buClr>
              <a:buFont typeface="Arial" panose="020B0604020202020204" pitchFamily="34" charset="0"/>
              <a:buChar char="•"/>
            </a:pPr>
            <a:r>
              <a:rPr lang="en-US" sz="3200" dirty="0"/>
              <a:t>No processing procedures</a:t>
            </a:r>
          </a:p>
          <a:p>
            <a:pPr marL="457200" indent="-457200">
              <a:buClr>
                <a:schemeClr val="accent2"/>
              </a:buClr>
              <a:buFont typeface="Arial" panose="020B0604020202020204" pitchFamily="34" charset="0"/>
              <a:buChar char="•"/>
            </a:pPr>
            <a:r>
              <a:rPr lang="en-US" sz="3200" dirty="0"/>
              <a:t>NEW processing procedures OR Collections Management System (CMS)</a:t>
            </a:r>
          </a:p>
          <a:p>
            <a:pPr marL="457200" indent="-457200">
              <a:buClr>
                <a:schemeClr val="accent2"/>
              </a:buClr>
              <a:buFont typeface="Arial" panose="020B0604020202020204" pitchFamily="34" charset="0"/>
              <a:buChar char="•"/>
            </a:pPr>
            <a:r>
              <a:rPr lang="en-US" sz="3200" dirty="0"/>
              <a:t>New research</a:t>
            </a:r>
          </a:p>
          <a:p>
            <a:pPr marL="457200" indent="-457200">
              <a:buClr>
                <a:schemeClr val="accent2"/>
              </a:buClr>
              <a:buFont typeface="Arial" panose="020B0604020202020204" pitchFamily="34" charset="0"/>
              <a:buChar char="•"/>
            </a:pPr>
            <a:r>
              <a:rPr lang="en-US" sz="3200" dirty="0"/>
              <a:t>New standards</a:t>
            </a:r>
          </a:p>
        </p:txBody>
      </p:sp>
    </p:spTree>
    <p:extLst>
      <p:ext uri="{BB962C8B-B14F-4D97-AF65-F5344CB8AC3E}">
        <p14:creationId xmlns:p14="http://schemas.microsoft.com/office/powerpoint/2010/main" val="25788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38F8-B3A5-C3A1-7836-150DBD17474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546995D-7600-C4A5-61A1-838094C6D7FB}"/>
              </a:ext>
            </a:extLst>
          </p:cNvPr>
          <p:cNvSpPr/>
          <p:nvPr/>
        </p:nvSpPr>
        <p:spPr>
          <a:xfrm>
            <a:off x="2511168" y="2622793"/>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42894A9-331C-153C-8A0E-90F860FD0A98}"/>
              </a:ext>
            </a:extLst>
          </p:cNvPr>
          <p:cNvSpPr>
            <a:spLocks noGrp="1"/>
          </p:cNvSpPr>
          <p:nvPr>
            <p:ph type="title"/>
          </p:nvPr>
        </p:nvSpPr>
        <p:spPr>
          <a:xfrm>
            <a:off x="803311" y="475468"/>
            <a:ext cx="10324765" cy="707727"/>
          </a:xfrm>
        </p:spPr>
        <p:txBody>
          <a:bodyPr/>
          <a:lstStyle/>
          <a:p>
            <a:r>
              <a:rPr lang="en-US" sz="3600" dirty="0"/>
              <a:t>Missing/incorrect information: response</a:t>
            </a:r>
          </a:p>
        </p:txBody>
      </p:sp>
      <p:sp>
        <p:nvSpPr>
          <p:cNvPr id="2" name="Rectangle 1">
            <a:extLst>
              <a:ext uri="{FF2B5EF4-FFF2-40B4-BE49-F238E27FC236}">
                <a16:creationId xmlns:a16="http://schemas.microsoft.com/office/drawing/2014/main" id="{F65DC8E8-1A88-A963-171B-BD4296CB7096}"/>
              </a:ext>
            </a:extLst>
          </p:cNvPr>
          <p:cNvSpPr/>
          <p:nvPr/>
        </p:nvSpPr>
        <p:spPr>
          <a:xfrm>
            <a:off x="114286" y="2987864"/>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B0C1E1-BDB7-9A10-B657-F2C35EC8FCA2}"/>
              </a:ext>
            </a:extLst>
          </p:cNvPr>
          <p:cNvSpPr/>
          <p:nvPr/>
        </p:nvSpPr>
        <p:spPr>
          <a:xfrm>
            <a:off x="2511168" y="3341898"/>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104B08-C9BD-7F28-9300-74BCFE75789F}"/>
              </a:ext>
            </a:extLst>
          </p:cNvPr>
          <p:cNvSpPr txBox="1"/>
          <p:nvPr/>
        </p:nvSpPr>
        <p:spPr>
          <a:xfrm>
            <a:off x="53326" y="3100913"/>
            <a:ext cx="2438400" cy="369332"/>
          </a:xfrm>
          <a:prstGeom prst="rect">
            <a:avLst/>
          </a:prstGeom>
          <a:noFill/>
        </p:spPr>
        <p:txBody>
          <a:bodyPr wrap="square" rtlCol="0">
            <a:spAutoFit/>
          </a:bodyPr>
          <a:lstStyle/>
          <a:p>
            <a:r>
              <a:rPr lang="en-US" dirty="0"/>
              <a:t>“Flag” the object record</a:t>
            </a:r>
          </a:p>
        </p:txBody>
      </p:sp>
      <p:sp>
        <p:nvSpPr>
          <p:cNvPr id="22" name="TextBox 21">
            <a:extLst>
              <a:ext uri="{FF2B5EF4-FFF2-40B4-BE49-F238E27FC236}">
                <a16:creationId xmlns:a16="http://schemas.microsoft.com/office/drawing/2014/main" id="{57A279BD-04D7-7E40-744D-BCF5FE56E6B0}"/>
              </a:ext>
            </a:extLst>
          </p:cNvPr>
          <p:cNvSpPr txBox="1"/>
          <p:nvPr/>
        </p:nvSpPr>
        <p:spPr>
          <a:xfrm>
            <a:off x="2572128" y="3472192"/>
            <a:ext cx="2173919" cy="369332"/>
          </a:xfrm>
          <a:prstGeom prst="rect">
            <a:avLst/>
          </a:prstGeom>
          <a:noFill/>
        </p:spPr>
        <p:txBody>
          <a:bodyPr wrap="square" rtlCol="0">
            <a:spAutoFit/>
          </a:bodyPr>
          <a:lstStyle/>
          <a:p>
            <a:r>
              <a:rPr lang="en-US" dirty="0"/>
              <a:t>If publicly searchable:</a:t>
            </a:r>
          </a:p>
        </p:txBody>
      </p:sp>
      <p:sp>
        <p:nvSpPr>
          <p:cNvPr id="25" name="Rectangle 24">
            <a:extLst>
              <a:ext uri="{FF2B5EF4-FFF2-40B4-BE49-F238E27FC236}">
                <a16:creationId xmlns:a16="http://schemas.microsoft.com/office/drawing/2014/main" id="{630412D1-617E-0BAE-6A2B-D221F34023EC}"/>
              </a:ext>
            </a:extLst>
          </p:cNvPr>
          <p:cNvSpPr/>
          <p:nvPr/>
        </p:nvSpPr>
        <p:spPr>
          <a:xfrm>
            <a:off x="4908050" y="4078507"/>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04E9875-742A-8C4A-64EF-2A39FD3C1AEB}"/>
              </a:ext>
            </a:extLst>
          </p:cNvPr>
          <p:cNvSpPr txBox="1"/>
          <p:nvPr/>
        </p:nvSpPr>
        <p:spPr>
          <a:xfrm>
            <a:off x="5184912" y="4078507"/>
            <a:ext cx="2438400" cy="646331"/>
          </a:xfrm>
          <a:prstGeom prst="rect">
            <a:avLst/>
          </a:prstGeom>
          <a:noFill/>
        </p:spPr>
        <p:txBody>
          <a:bodyPr wrap="square" rtlCol="0">
            <a:spAutoFit/>
          </a:bodyPr>
          <a:lstStyle/>
          <a:p>
            <a:r>
              <a:rPr lang="en-US" dirty="0"/>
              <a:t>Keep but delete inaccurate info </a:t>
            </a:r>
            <a:r>
              <a:rPr lang="en-US" b="1" dirty="0"/>
              <a:t>OR</a:t>
            </a:r>
          </a:p>
        </p:txBody>
      </p:sp>
      <p:sp>
        <p:nvSpPr>
          <p:cNvPr id="39" name="Rectangle 38">
            <a:extLst>
              <a:ext uri="{FF2B5EF4-FFF2-40B4-BE49-F238E27FC236}">
                <a16:creationId xmlns:a16="http://schemas.microsoft.com/office/drawing/2014/main" id="{E84FECDB-08EA-9C88-AF4E-EB49987059FB}"/>
              </a:ext>
            </a:extLst>
          </p:cNvPr>
          <p:cNvSpPr/>
          <p:nvPr/>
        </p:nvSpPr>
        <p:spPr>
          <a:xfrm>
            <a:off x="4908050" y="3358309"/>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9909A4A-CA1C-4EA6-6D45-73DE0ABA0F7D}"/>
              </a:ext>
            </a:extLst>
          </p:cNvPr>
          <p:cNvSpPr txBox="1"/>
          <p:nvPr/>
        </p:nvSpPr>
        <p:spPr>
          <a:xfrm>
            <a:off x="5432576" y="3341898"/>
            <a:ext cx="1531936" cy="646331"/>
          </a:xfrm>
          <a:prstGeom prst="rect">
            <a:avLst/>
          </a:prstGeom>
          <a:noFill/>
        </p:spPr>
        <p:txBody>
          <a:bodyPr wrap="square" rtlCol="0">
            <a:spAutoFit/>
          </a:bodyPr>
          <a:lstStyle/>
          <a:p>
            <a:r>
              <a:rPr lang="en-US" dirty="0"/>
              <a:t>Temporarily unpublish </a:t>
            </a:r>
            <a:r>
              <a:rPr lang="en-US" b="1" dirty="0"/>
              <a:t>OR</a:t>
            </a:r>
          </a:p>
        </p:txBody>
      </p:sp>
      <p:sp>
        <p:nvSpPr>
          <p:cNvPr id="5" name="Rectangle 4">
            <a:extLst>
              <a:ext uri="{FF2B5EF4-FFF2-40B4-BE49-F238E27FC236}">
                <a16:creationId xmlns:a16="http://schemas.microsoft.com/office/drawing/2014/main" id="{95FDE1B7-7E01-84A6-4453-6744A58BC1D2}"/>
              </a:ext>
            </a:extLst>
          </p:cNvPr>
          <p:cNvSpPr/>
          <p:nvPr/>
        </p:nvSpPr>
        <p:spPr>
          <a:xfrm>
            <a:off x="4908050" y="4784318"/>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49C90B8-40EC-DE9E-8EC4-B32046EA8C86}"/>
              </a:ext>
            </a:extLst>
          </p:cNvPr>
          <p:cNvSpPr txBox="1"/>
          <p:nvPr/>
        </p:nvSpPr>
        <p:spPr>
          <a:xfrm>
            <a:off x="5184912" y="4776112"/>
            <a:ext cx="1909745" cy="646331"/>
          </a:xfrm>
          <a:prstGeom prst="rect">
            <a:avLst/>
          </a:prstGeom>
          <a:noFill/>
        </p:spPr>
        <p:txBody>
          <a:bodyPr wrap="square" rtlCol="0">
            <a:spAutoFit/>
          </a:bodyPr>
          <a:lstStyle/>
          <a:p>
            <a:r>
              <a:rPr lang="en-US" dirty="0"/>
              <a:t>Keep as is, indicate ongoing research</a:t>
            </a:r>
          </a:p>
        </p:txBody>
      </p:sp>
      <p:sp>
        <p:nvSpPr>
          <p:cNvPr id="8" name="TextBox 7">
            <a:extLst>
              <a:ext uri="{FF2B5EF4-FFF2-40B4-BE49-F238E27FC236}">
                <a16:creationId xmlns:a16="http://schemas.microsoft.com/office/drawing/2014/main" id="{4E175334-039B-9240-4EA4-F0338FCC744E}"/>
              </a:ext>
            </a:extLst>
          </p:cNvPr>
          <p:cNvSpPr txBox="1"/>
          <p:nvPr/>
        </p:nvSpPr>
        <p:spPr>
          <a:xfrm>
            <a:off x="2660214" y="2753087"/>
            <a:ext cx="2101567" cy="369332"/>
          </a:xfrm>
          <a:prstGeom prst="rect">
            <a:avLst/>
          </a:prstGeom>
          <a:noFill/>
        </p:spPr>
        <p:txBody>
          <a:bodyPr wrap="square" rtlCol="0">
            <a:spAutoFit/>
          </a:bodyPr>
          <a:lstStyle/>
          <a:p>
            <a:r>
              <a:rPr lang="en-US" dirty="0"/>
              <a:t>Research &amp; modify</a:t>
            </a:r>
          </a:p>
        </p:txBody>
      </p:sp>
      <p:sp>
        <p:nvSpPr>
          <p:cNvPr id="4" name="Rectangle 3">
            <a:extLst>
              <a:ext uri="{FF2B5EF4-FFF2-40B4-BE49-F238E27FC236}">
                <a16:creationId xmlns:a16="http://schemas.microsoft.com/office/drawing/2014/main" id="{9BA16D98-AE05-9ACB-2686-FA21938F8EDA}"/>
              </a:ext>
            </a:extLst>
          </p:cNvPr>
          <p:cNvSpPr/>
          <p:nvPr/>
        </p:nvSpPr>
        <p:spPr>
          <a:xfrm>
            <a:off x="7303391" y="4081982"/>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087C57-0A1D-6BC4-763E-B1BF7C94A13C}"/>
              </a:ext>
            </a:extLst>
          </p:cNvPr>
          <p:cNvSpPr txBox="1"/>
          <p:nvPr/>
        </p:nvSpPr>
        <p:spPr>
          <a:xfrm>
            <a:off x="7410848" y="4206854"/>
            <a:ext cx="2101567" cy="369332"/>
          </a:xfrm>
          <a:prstGeom prst="rect">
            <a:avLst/>
          </a:prstGeom>
          <a:noFill/>
        </p:spPr>
        <p:txBody>
          <a:bodyPr wrap="square" rtlCol="0">
            <a:spAutoFit/>
          </a:bodyPr>
          <a:lstStyle/>
          <a:p>
            <a:r>
              <a:rPr lang="en-US" dirty="0"/>
              <a:t>Research &amp; modify</a:t>
            </a:r>
          </a:p>
        </p:txBody>
      </p:sp>
      <p:sp>
        <p:nvSpPr>
          <p:cNvPr id="10" name="Rectangle 9">
            <a:extLst>
              <a:ext uri="{FF2B5EF4-FFF2-40B4-BE49-F238E27FC236}">
                <a16:creationId xmlns:a16="http://schemas.microsoft.com/office/drawing/2014/main" id="{0FACE9D4-A2A2-6DD2-5D51-63E618B35167}"/>
              </a:ext>
            </a:extLst>
          </p:cNvPr>
          <p:cNvSpPr/>
          <p:nvPr/>
        </p:nvSpPr>
        <p:spPr>
          <a:xfrm>
            <a:off x="9698732" y="4078507"/>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489006A-9BBD-E88C-D38C-506F8269A1B4}"/>
              </a:ext>
            </a:extLst>
          </p:cNvPr>
          <p:cNvSpPr txBox="1"/>
          <p:nvPr/>
        </p:nvSpPr>
        <p:spPr>
          <a:xfrm>
            <a:off x="9741791" y="4062096"/>
            <a:ext cx="2101567" cy="646331"/>
          </a:xfrm>
          <a:prstGeom prst="rect">
            <a:avLst/>
          </a:prstGeom>
          <a:noFill/>
        </p:spPr>
        <p:txBody>
          <a:bodyPr wrap="square" rtlCol="0">
            <a:spAutoFit/>
          </a:bodyPr>
          <a:lstStyle/>
          <a:p>
            <a:r>
              <a:rPr lang="en-US" dirty="0"/>
              <a:t>Return record to normal</a:t>
            </a:r>
          </a:p>
        </p:txBody>
      </p:sp>
    </p:spTree>
    <p:extLst>
      <p:ext uri="{BB962C8B-B14F-4D97-AF65-F5344CB8AC3E}">
        <p14:creationId xmlns:p14="http://schemas.microsoft.com/office/powerpoint/2010/main" val="421252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4AE60-3B66-ADC7-C7BD-A68F000E8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B1B87-EDBC-1A46-238D-E6D62FCF65ED}"/>
              </a:ext>
            </a:extLst>
          </p:cNvPr>
          <p:cNvSpPr>
            <a:spLocks noGrp="1"/>
          </p:cNvSpPr>
          <p:nvPr>
            <p:ph type="title"/>
          </p:nvPr>
        </p:nvSpPr>
        <p:spPr>
          <a:xfrm>
            <a:off x="3703813" y="0"/>
            <a:ext cx="6276974" cy="1339552"/>
          </a:xfrm>
        </p:spPr>
        <p:txBody>
          <a:bodyPr/>
          <a:lstStyle/>
          <a:p>
            <a:r>
              <a:rPr lang="en-US" dirty="0"/>
              <a:t>hazards</a:t>
            </a:r>
          </a:p>
        </p:txBody>
      </p:sp>
      <p:sp>
        <p:nvSpPr>
          <p:cNvPr id="3" name="TextBox 2">
            <a:extLst>
              <a:ext uri="{FF2B5EF4-FFF2-40B4-BE49-F238E27FC236}">
                <a16:creationId xmlns:a16="http://schemas.microsoft.com/office/drawing/2014/main" id="{F2EF48A0-0090-6723-CD24-04DC2AA6821E}"/>
              </a:ext>
            </a:extLst>
          </p:cNvPr>
          <p:cNvSpPr txBox="1"/>
          <p:nvPr/>
        </p:nvSpPr>
        <p:spPr>
          <a:xfrm>
            <a:off x="2739901" y="840795"/>
            <a:ext cx="8419171" cy="5816977"/>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US" sz="2400" dirty="0"/>
              <a:t>Mold</a:t>
            </a:r>
          </a:p>
          <a:p>
            <a:pPr marL="457200" indent="-457200">
              <a:buClr>
                <a:schemeClr val="accent2"/>
              </a:buClr>
              <a:buFont typeface="Arial" panose="020B0604020202020204" pitchFamily="34" charset="0"/>
              <a:buChar char="•"/>
            </a:pPr>
            <a:r>
              <a:rPr lang="en-US" sz="2400" dirty="0"/>
              <a:t>Pests</a:t>
            </a:r>
          </a:p>
          <a:p>
            <a:pPr marL="457200" indent="-457200">
              <a:buClr>
                <a:schemeClr val="accent2"/>
              </a:buClr>
              <a:buFont typeface="Arial" panose="020B0604020202020204" pitchFamily="34" charset="0"/>
              <a:buChar char="•"/>
            </a:pPr>
            <a:r>
              <a:rPr lang="en-US" sz="2400" dirty="0"/>
              <a:t>Sharps &amp; protrusions</a:t>
            </a:r>
          </a:p>
          <a:p>
            <a:pPr marL="457200" indent="-457200">
              <a:buClr>
                <a:schemeClr val="accent2"/>
              </a:buClr>
              <a:buFont typeface="Arial" panose="020B0604020202020204" pitchFamily="34" charset="0"/>
              <a:buChar char="•"/>
            </a:pPr>
            <a:r>
              <a:rPr lang="en-US" sz="2400" dirty="0"/>
              <a:t>Toxic materials</a:t>
            </a:r>
          </a:p>
          <a:p>
            <a:pPr marL="914400" lvl="1" indent="-457200">
              <a:buClr>
                <a:schemeClr val="accent2"/>
              </a:buClr>
              <a:buFont typeface="Arial" panose="020B0604020202020204" pitchFamily="34" charset="0"/>
              <a:buChar char="•"/>
            </a:pPr>
            <a:r>
              <a:rPr lang="en-US" sz="2400" dirty="0"/>
              <a:t>Lead</a:t>
            </a:r>
          </a:p>
          <a:p>
            <a:pPr marL="914400" lvl="1" indent="-457200">
              <a:buClr>
                <a:schemeClr val="accent2"/>
              </a:buClr>
              <a:buFont typeface="Arial" panose="020B0604020202020204" pitchFamily="34" charset="0"/>
              <a:buChar char="•"/>
            </a:pPr>
            <a:r>
              <a:rPr lang="en-US" sz="2400" dirty="0"/>
              <a:t>Arsenic</a:t>
            </a:r>
          </a:p>
          <a:p>
            <a:pPr marL="914400" lvl="1" indent="-457200">
              <a:buClr>
                <a:schemeClr val="accent2"/>
              </a:buClr>
              <a:buFont typeface="Arial" panose="020B0604020202020204" pitchFamily="34" charset="0"/>
              <a:buChar char="•"/>
            </a:pPr>
            <a:r>
              <a:rPr lang="en-US" sz="2400" dirty="0"/>
              <a:t>Asbestos </a:t>
            </a:r>
          </a:p>
          <a:p>
            <a:pPr marL="914400" lvl="1" indent="-457200">
              <a:buClr>
                <a:schemeClr val="accent2"/>
              </a:buClr>
              <a:buFont typeface="Arial" panose="020B0604020202020204" pitchFamily="34" charset="0"/>
              <a:buChar char="•"/>
            </a:pPr>
            <a:r>
              <a:rPr lang="en-US" sz="2400" dirty="0"/>
              <a:t>Mercury</a:t>
            </a:r>
          </a:p>
          <a:p>
            <a:pPr marL="914400" lvl="1" indent="-457200">
              <a:buClr>
                <a:schemeClr val="accent2"/>
              </a:buClr>
              <a:buFont typeface="Arial" panose="020B0604020202020204" pitchFamily="34" charset="0"/>
              <a:buChar char="•"/>
            </a:pPr>
            <a:r>
              <a:rPr lang="en-US" sz="2400" dirty="0"/>
              <a:t>Uranium</a:t>
            </a:r>
          </a:p>
          <a:p>
            <a:pPr marL="914400" lvl="1" indent="-457200">
              <a:buClr>
                <a:schemeClr val="accent2"/>
              </a:buClr>
              <a:buFont typeface="Arial" panose="020B0604020202020204" pitchFamily="34" charset="0"/>
              <a:buChar char="•"/>
            </a:pPr>
            <a:r>
              <a:rPr lang="en-US" sz="2400" dirty="0"/>
              <a:t>Old medicine</a:t>
            </a:r>
          </a:p>
          <a:p>
            <a:pPr marL="457200" indent="-457200">
              <a:buClr>
                <a:schemeClr val="accent2"/>
              </a:buClr>
              <a:buFont typeface="Arial" panose="020B0604020202020204" pitchFamily="34" charset="0"/>
              <a:buChar char="•"/>
            </a:pPr>
            <a:r>
              <a:rPr lang="en-US" sz="2400" dirty="0"/>
              <a:t>Biohazards</a:t>
            </a:r>
          </a:p>
          <a:p>
            <a:pPr marL="457200" indent="-457200">
              <a:buClr>
                <a:schemeClr val="accent2"/>
              </a:buClr>
              <a:buFont typeface="Arial" panose="020B0604020202020204" pitchFamily="34" charset="0"/>
              <a:buChar char="•"/>
            </a:pPr>
            <a:r>
              <a:rPr lang="en-US" sz="2400" dirty="0"/>
              <a:t>Flame Risks</a:t>
            </a:r>
          </a:p>
          <a:p>
            <a:pPr marL="914400" lvl="1" indent="-457200">
              <a:buClr>
                <a:schemeClr val="accent2"/>
              </a:buClr>
              <a:buFont typeface="Arial" panose="020B0604020202020204" pitchFamily="34" charset="0"/>
              <a:buChar char="•"/>
            </a:pPr>
            <a:r>
              <a:rPr lang="en-US" sz="2400" dirty="0"/>
              <a:t>Cellulose nitrate &amp; acetate</a:t>
            </a:r>
          </a:p>
          <a:p>
            <a:pPr marL="914400" lvl="1" indent="-457200">
              <a:buClr>
                <a:schemeClr val="accent2"/>
              </a:buClr>
              <a:buFont typeface="Arial" panose="020B0604020202020204" pitchFamily="34" charset="0"/>
              <a:buChar char="•"/>
            </a:pPr>
            <a:r>
              <a:rPr lang="en-US" sz="2400" dirty="0"/>
              <a:t>Ammunition</a:t>
            </a:r>
            <a:endParaRPr lang="en-US" sz="1600" dirty="0"/>
          </a:p>
          <a:p>
            <a:pPr marL="1657350" lvl="3" indent="-285750">
              <a:buClr>
                <a:schemeClr val="accent2"/>
              </a:buClr>
              <a:buFont typeface="Arial" panose="020B0604020202020204" pitchFamily="34" charset="0"/>
              <a:buChar char="•"/>
            </a:pPr>
            <a:endParaRPr lang="en-US" b="1" dirty="0"/>
          </a:p>
          <a:p>
            <a:pPr marL="742950" lvl="1" indent="-285750">
              <a:buClr>
                <a:schemeClr val="accent2"/>
              </a:buClr>
              <a:buFont typeface="Arial" panose="020B0604020202020204" pitchFamily="34" charset="0"/>
              <a:buChar char="•"/>
            </a:pPr>
            <a:endParaRPr lang="en-US" b="1" dirty="0"/>
          </a:p>
        </p:txBody>
      </p:sp>
    </p:spTree>
    <p:extLst>
      <p:ext uri="{BB962C8B-B14F-4D97-AF65-F5344CB8AC3E}">
        <p14:creationId xmlns:p14="http://schemas.microsoft.com/office/powerpoint/2010/main" val="4016981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F5CA-2019-E05A-6FB8-D60AF1D808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0877FE-7AB7-F1F5-3498-1B80F8736646}"/>
              </a:ext>
            </a:extLst>
          </p:cNvPr>
          <p:cNvSpPr>
            <a:spLocks noGrp="1"/>
          </p:cNvSpPr>
          <p:nvPr>
            <p:ph type="title"/>
          </p:nvPr>
        </p:nvSpPr>
        <p:spPr>
          <a:xfrm>
            <a:off x="803311" y="475468"/>
            <a:ext cx="10324765" cy="707727"/>
          </a:xfrm>
        </p:spPr>
        <p:txBody>
          <a:bodyPr/>
          <a:lstStyle/>
          <a:p>
            <a:r>
              <a:rPr lang="en-US" sz="3600" dirty="0"/>
              <a:t>Mold &amp; Pests: Response</a:t>
            </a:r>
          </a:p>
        </p:txBody>
      </p:sp>
      <p:sp>
        <p:nvSpPr>
          <p:cNvPr id="2" name="Rectangle 1">
            <a:extLst>
              <a:ext uri="{FF2B5EF4-FFF2-40B4-BE49-F238E27FC236}">
                <a16:creationId xmlns:a16="http://schemas.microsoft.com/office/drawing/2014/main" id="{BD2B2066-1384-505B-E3E5-8061936FC2A9}"/>
              </a:ext>
            </a:extLst>
          </p:cNvPr>
          <p:cNvSpPr/>
          <p:nvPr/>
        </p:nvSpPr>
        <p:spPr>
          <a:xfrm>
            <a:off x="1201215" y="2565170"/>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18AFDC-A954-72EA-C52E-11582E86126C}"/>
              </a:ext>
            </a:extLst>
          </p:cNvPr>
          <p:cNvSpPr/>
          <p:nvPr/>
        </p:nvSpPr>
        <p:spPr>
          <a:xfrm>
            <a:off x="3598886"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4B2F899-28E4-359C-3155-3A21A2D8D0B8}"/>
              </a:ext>
            </a:extLst>
          </p:cNvPr>
          <p:cNvSpPr txBox="1"/>
          <p:nvPr/>
        </p:nvSpPr>
        <p:spPr>
          <a:xfrm>
            <a:off x="1242876" y="2633556"/>
            <a:ext cx="2438400" cy="523220"/>
          </a:xfrm>
          <a:prstGeom prst="rect">
            <a:avLst/>
          </a:prstGeom>
          <a:noFill/>
        </p:spPr>
        <p:txBody>
          <a:bodyPr wrap="square" rtlCol="0">
            <a:spAutoFit/>
          </a:bodyPr>
          <a:lstStyle/>
          <a:p>
            <a:r>
              <a:rPr lang="en-US" sz="1400" dirty="0"/>
              <a:t>“Flag” the object record &amp; immediately restrict handling.</a:t>
            </a:r>
          </a:p>
        </p:txBody>
      </p:sp>
      <p:sp>
        <p:nvSpPr>
          <p:cNvPr id="22" name="TextBox 21">
            <a:extLst>
              <a:ext uri="{FF2B5EF4-FFF2-40B4-BE49-F238E27FC236}">
                <a16:creationId xmlns:a16="http://schemas.microsoft.com/office/drawing/2014/main" id="{D29B2648-C45D-89F8-FBF0-966E1B9B6C05}"/>
              </a:ext>
            </a:extLst>
          </p:cNvPr>
          <p:cNvSpPr txBox="1"/>
          <p:nvPr/>
        </p:nvSpPr>
        <p:spPr>
          <a:xfrm>
            <a:off x="3820308" y="2689799"/>
            <a:ext cx="2173919" cy="369332"/>
          </a:xfrm>
          <a:prstGeom prst="rect">
            <a:avLst/>
          </a:prstGeom>
          <a:noFill/>
        </p:spPr>
        <p:txBody>
          <a:bodyPr wrap="square" rtlCol="0">
            <a:spAutoFit/>
          </a:bodyPr>
          <a:lstStyle/>
          <a:p>
            <a:r>
              <a:rPr lang="en-US" dirty="0"/>
              <a:t>Put on your PPE</a:t>
            </a:r>
          </a:p>
        </p:txBody>
      </p:sp>
      <p:sp>
        <p:nvSpPr>
          <p:cNvPr id="25" name="Rectangle 24">
            <a:extLst>
              <a:ext uri="{FF2B5EF4-FFF2-40B4-BE49-F238E27FC236}">
                <a16:creationId xmlns:a16="http://schemas.microsoft.com/office/drawing/2014/main" id="{5E748EA4-EE75-F2A2-4BC6-3885553C62A1}"/>
              </a:ext>
            </a:extLst>
          </p:cNvPr>
          <p:cNvSpPr/>
          <p:nvPr/>
        </p:nvSpPr>
        <p:spPr>
          <a:xfrm>
            <a:off x="8374485" y="331181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1F2087-2588-85C1-81E7-35DCC13F10E1}"/>
              </a:ext>
            </a:extLst>
          </p:cNvPr>
          <p:cNvSpPr txBox="1"/>
          <p:nvPr/>
        </p:nvSpPr>
        <p:spPr>
          <a:xfrm>
            <a:off x="8442612" y="3431487"/>
            <a:ext cx="2438400" cy="369332"/>
          </a:xfrm>
          <a:prstGeom prst="rect">
            <a:avLst/>
          </a:prstGeom>
          <a:noFill/>
        </p:spPr>
        <p:txBody>
          <a:bodyPr wrap="square" rtlCol="0">
            <a:spAutoFit/>
          </a:bodyPr>
          <a:lstStyle/>
          <a:p>
            <a:r>
              <a:rPr lang="en-US" dirty="0"/>
              <a:t>Salvage, triage, &amp; treat</a:t>
            </a:r>
          </a:p>
        </p:txBody>
      </p:sp>
      <p:sp>
        <p:nvSpPr>
          <p:cNvPr id="39" name="Rectangle 38">
            <a:extLst>
              <a:ext uri="{FF2B5EF4-FFF2-40B4-BE49-F238E27FC236}">
                <a16:creationId xmlns:a16="http://schemas.microsoft.com/office/drawing/2014/main" id="{7B89DBB5-E855-E73E-F0C0-AFC75D9EEE87}"/>
              </a:ext>
            </a:extLst>
          </p:cNvPr>
          <p:cNvSpPr/>
          <p:nvPr/>
        </p:nvSpPr>
        <p:spPr>
          <a:xfrm>
            <a:off x="5994979" y="255861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69792B8-A2B2-3E21-E82E-C5B1E5879486}"/>
              </a:ext>
            </a:extLst>
          </p:cNvPr>
          <p:cNvSpPr txBox="1"/>
          <p:nvPr/>
        </p:nvSpPr>
        <p:spPr>
          <a:xfrm>
            <a:off x="6460745" y="2565170"/>
            <a:ext cx="1531936" cy="646331"/>
          </a:xfrm>
          <a:prstGeom prst="rect">
            <a:avLst/>
          </a:prstGeom>
          <a:noFill/>
        </p:spPr>
        <p:txBody>
          <a:bodyPr wrap="square" rtlCol="0">
            <a:spAutoFit/>
          </a:bodyPr>
          <a:lstStyle/>
          <a:p>
            <a:r>
              <a:rPr lang="en-US" dirty="0"/>
              <a:t>Isolate the item(s)</a:t>
            </a:r>
            <a:endParaRPr lang="en-US" b="1" dirty="0"/>
          </a:p>
        </p:txBody>
      </p:sp>
      <p:sp>
        <p:nvSpPr>
          <p:cNvPr id="5" name="Rectangle 4">
            <a:extLst>
              <a:ext uri="{FF2B5EF4-FFF2-40B4-BE49-F238E27FC236}">
                <a16:creationId xmlns:a16="http://schemas.microsoft.com/office/drawing/2014/main" id="{BD1AB044-A9C6-15DB-756A-2782D4DC0E9C}"/>
              </a:ext>
            </a:extLst>
          </p:cNvPr>
          <p:cNvSpPr/>
          <p:nvPr/>
        </p:nvSpPr>
        <p:spPr>
          <a:xfrm>
            <a:off x="8374485" y="4077818"/>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E0A433C-5AD7-DAA0-0EFC-8A787748BDD6}"/>
              </a:ext>
            </a:extLst>
          </p:cNvPr>
          <p:cNvSpPr txBox="1"/>
          <p:nvPr/>
        </p:nvSpPr>
        <p:spPr>
          <a:xfrm>
            <a:off x="8417544" y="4178138"/>
            <a:ext cx="2273421" cy="461665"/>
          </a:xfrm>
          <a:prstGeom prst="rect">
            <a:avLst/>
          </a:prstGeom>
          <a:noFill/>
        </p:spPr>
        <p:txBody>
          <a:bodyPr wrap="square" rtlCol="0">
            <a:spAutoFit/>
          </a:bodyPr>
          <a:lstStyle/>
          <a:p>
            <a:r>
              <a:rPr lang="en-US" sz="1200" dirty="0"/>
              <a:t>Update handling procedures, CMP, record, &amp; object label</a:t>
            </a:r>
          </a:p>
        </p:txBody>
      </p:sp>
      <p:sp>
        <p:nvSpPr>
          <p:cNvPr id="10" name="Rectangle 9">
            <a:extLst>
              <a:ext uri="{FF2B5EF4-FFF2-40B4-BE49-F238E27FC236}">
                <a16:creationId xmlns:a16="http://schemas.microsoft.com/office/drawing/2014/main" id="{CBB9666F-693B-0B59-5415-879CC267AF55}"/>
              </a:ext>
            </a:extLst>
          </p:cNvPr>
          <p:cNvSpPr/>
          <p:nvPr/>
        </p:nvSpPr>
        <p:spPr>
          <a:xfrm>
            <a:off x="8374485" y="4843826"/>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D8CD680-ED55-180C-C2ED-D922E9EF02D7}"/>
              </a:ext>
            </a:extLst>
          </p:cNvPr>
          <p:cNvSpPr txBox="1"/>
          <p:nvPr/>
        </p:nvSpPr>
        <p:spPr>
          <a:xfrm>
            <a:off x="8417544" y="4827415"/>
            <a:ext cx="2101567" cy="646331"/>
          </a:xfrm>
          <a:prstGeom prst="rect">
            <a:avLst/>
          </a:prstGeom>
          <a:noFill/>
        </p:spPr>
        <p:txBody>
          <a:bodyPr wrap="square" rtlCol="0">
            <a:spAutoFit/>
          </a:bodyPr>
          <a:lstStyle/>
          <a:p>
            <a:r>
              <a:rPr lang="en-US" dirty="0"/>
              <a:t>Return to regular operations</a:t>
            </a:r>
          </a:p>
        </p:txBody>
      </p:sp>
      <p:sp>
        <p:nvSpPr>
          <p:cNvPr id="12" name="Rectangle 11">
            <a:extLst>
              <a:ext uri="{FF2B5EF4-FFF2-40B4-BE49-F238E27FC236}">
                <a16:creationId xmlns:a16="http://schemas.microsoft.com/office/drawing/2014/main" id="{15104883-4A86-0E29-790B-1F6A2DF1D821}"/>
              </a:ext>
            </a:extLst>
          </p:cNvPr>
          <p:cNvSpPr/>
          <p:nvPr/>
        </p:nvSpPr>
        <p:spPr>
          <a:xfrm>
            <a:off x="8390320"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1D21992-E894-3C75-D18A-D6FBA3C6DD2A}"/>
              </a:ext>
            </a:extLst>
          </p:cNvPr>
          <p:cNvSpPr txBox="1"/>
          <p:nvPr/>
        </p:nvSpPr>
        <p:spPr>
          <a:xfrm>
            <a:off x="8538060" y="2542202"/>
            <a:ext cx="1531936" cy="646331"/>
          </a:xfrm>
          <a:prstGeom prst="rect">
            <a:avLst/>
          </a:prstGeom>
          <a:noFill/>
        </p:spPr>
        <p:txBody>
          <a:bodyPr wrap="square" rtlCol="0">
            <a:spAutoFit/>
          </a:bodyPr>
          <a:lstStyle/>
          <a:p>
            <a:r>
              <a:rPr lang="en-US" dirty="0"/>
              <a:t>Research &amp; confirm</a:t>
            </a:r>
            <a:endParaRPr lang="en-US" b="1" dirty="0"/>
          </a:p>
        </p:txBody>
      </p:sp>
    </p:spTree>
    <p:extLst>
      <p:ext uri="{BB962C8B-B14F-4D97-AF65-F5344CB8AC3E}">
        <p14:creationId xmlns:p14="http://schemas.microsoft.com/office/powerpoint/2010/main" val="3322738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E8C67-ABFE-2135-EE20-6EFDA3606D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B65AC6-1912-A969-7036-36EC8D908433}"/>
              </a:ext>
            </a:extLst>
          </p:cNvPr>
          <p:cNvSpPr>
            <a:spLocks noGrp="1"/>
          </p:cNvSpPr>
          <p:nvPr>
            <p:ph type="title"/>
          </p:nvPr>
        </p:nvSpPr>
        <p:spPr>
          <a:xfrm>
            <a:off x="803311" y="475468"/>
            <a:ext cx="10324765" cy="707727"/>
          </a:xfrm>
        </p:spPr>
        <p:txBody>
          <a:bodyPr/>
          <a:lstStyle/>
          <a:p>
            <a:r>
              <a:rPr lang="en-US" sz="3600" dirty="0"/>
              <a:t>Sharps &amp; Protrusions: Response</a:t>
            </a:r>
          </a:p>
        </p:txBody>
      </p:sp>
      <p:sp>
        <p:nvSpPr>
          <p:cNvPr id="2" name="Rectangle 1">
            <a:extLst>
              <a:ext uri="{FF2B5EF4-FFF2-40B4-BE49-F238E27FC236}">
                <a16:creationId xmlns:a16="http://schemas.microsoft.com/office/drawing/2014/main" id="{A19A01AC-F553-0328-DD06-949517D03FB4}"/>
              </a:ext>
            </a:extLst>
          </p:cNvPr>
          <p:cNvSpPr/>
          <p:nvPr/>
        </p:nvSpPr>
        <p:spPr>
          <a:xfrm>
            <a:off x="1201215" y="2565170"/>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A312E9-5C8F-4F7F-16E0-F76F1C4E1961}"/>
              </a:ext>
            </a:extLst>
          </p:cNvPr>
          <p:cNvSpPr/>
          <p:nvPr/>
        </p:nvSpPr>
        <p:spPr>
          <a:xfrm>
            <a:off x="3598886"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52DBE5-CAA2-A917-2C61-35135E97D88D}"/>
              </a:ext>
            </a:extLst>
          </p:cNvPr>
          <p:cNvSpPr txBox="1"/>
          <p:nvPr/>
        </p:nvSpPr>
        <p:spPr>
          <a:xfrm>
            <a:off x="1242876" y="2633556"/>
            <a:ext cx="2438400" cy="523220"/>
          </a:xfrm>
          <a:prstGeom prst="rect">
            <a:avLst/>
          </a:prstGeom>
          <a:noFill/>
        </p:spPr>
        <p:txBody>
          <a:bodyPr wrap="square" rtlCol="0">
            <a:spAutoFit/>
          </a:bodyPr>
          <a:lstStyle/>
          <a:p>
            <a:r>
              <a:rPr lang="en-US" sz="1400" dirty="0"/>
              <a:t>“Flag” the object record &amp; immediately restrict handling.</a:t>
            </a:r>
          </a:p>
        </p:txBody>
      </p:sp>
      <p:sp>
        <p:nvSpPr>
          <p:cNvPr id="22" name="TextBox 21">
            <a:extLst>
              <a:ext uri="{FF2B5EF4-FFF2-40B4-BE49-F238E27FC236}">
                <a16:creationId xmlns:a16="http://schemas.microsoft.com/office/drawing/2014/main" id="{E2BED1FC-7B15-0407-081E-8D9AE5C33BAA}"/>
              </a:ext>
            </a:extLst>
          </p:cNvPr>
          <p:cNvSpPr txBox="1"/>
          <p:nvPr/>
        </p:nvSpPr>
        <p:spPr>
          <a:xfrm>
            <a:off x="3820308" y="2689799"/>
            <a:ext cx="2173919" cy="369332"/>
          </a:xfrm>
          <a:prstGeom prst="rect">
            <a:avLst/>
          </a:prstGeom>
          <a:noFill/>
        </p:spPr>
        <p:txBody>
          <a:bodyPr wrap="square" rtlCol="0">
            <a:spAutoFit/>
          </a:bodyPr>
          <a:lstStyle/>
          <a:p>
            <a:r>
              <a:rPr lang="en-US" dirty="0"/>
              <a:t>Put on your PPE</a:t>
            </a:r>
          </a:p>
        </p:txBody>
      </p:sp>
      <p:sp>
        <p:nvSpPr>
          <p:cNvPr id="25" name="Rectangle 24">
            <a:extLst>
              <a:ext uri="{FF2B5EF4-FFF2-40B4-BE49-F238E27FC236}">
                <a16:creationId xmlns:a16="http://schemas.microsoft.com/office/drawing/2014/main" id="{8C4061EB-6EC1-F74D-8FD7-7C29E5164619}"/>
              </a:ext>
            </a:extLst>
          </p:cNvPr>
          <p:cNvSpPr/>
          <p:nvPr/>
        </p:nvSpPr>
        <p:spPr>
          <a:xfrm>
            <a:off x="5994227"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31826FC-639F-40FC-F489-FDEBD0679B07}"/>
              </a:ext>
            </a:extLst>
          </p:cNvPr>
          <p:cNvSpPr txBox="1"/>
          <p:nvPr/>
        </p:nvSpPr>
        <p:spPr>
          <a:xfrm>
            <a:off x="6062354" y="2684847"/>
            <a:ext cx="2438400" cy="369332"/>
          </a:xfrm>
          <a:prstGeom prst="rect">
            <a:avLst/>
          </a:prstGeom>
          <a:noFill/>
        </p:spPr>
        <p:txBody>
          <a:bodyPr wrap="square" rtlCol="0">
            <a:spAutoFit/>
          </a:bodyPr>
          <a:lstStyle/>
          <a:p>
            <a:r>
              <a:rPr lang="en-US" dirty="0"/>
              <a:t>Protectively rehouse</a:t>
            </a:r>
          </a:p>
        </p:txBody>
      </p:sp>
      <p:sp>
        <p:nvSpPr>
          <p:cNvPr id="5" name="Rectangle 4">
            <a:extLst>
              <a:ext uri="{FF2B5EF4-FFF2-40B4-BE49-F238E27FC236}">
                <a16:creationId xmlns:a16="http://schemas.microsoft.com/office/drawing/2014/main" id="{DF9333A1-75A3-C8A7-7AF9-E1513ACBD859}"/>
              </a:ext>
            </a:extLst>
          </p:cNvPr>
          <p:cNvSpPr/>
          <p:nvPr/>
        </p:nvSpPr>
        <p:spPr>
          <a:xfrm>
            <a:off x="8389568"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2152BC6-BE39-6E60-A410-40C4C79F9494}"/>
              </a:ext>
            </a:extLst>
          </p:cNvPr>
          <p:cNvSpPr txBox="1"/>
          <p:nvPr/>
        </p:nvSpPr>
        <p:spPr>
          <a:xfrm>
            <a:off x="8432627" y="2665490"/>
            <a:ext cx="2273421" cy="461665"/>
          </a:xfrm>
          <a:prstGeom prst="rect">
            <a:avLst/>
          </a:prstGeom>
          <a:noFill/>
        </p:spPr>
        <p:txBody>
          <a:bodyPr wrap="square" rtlCol="0">
            <a:spAutoFit/>
          </a:bodyPr>
          <a:lstStyle/>
          <a:p>
            <a:r>
              <a:rPr lang="en-US" sz="1200" dirty="0"/>
              <a:t>Update handling procedures, CMP, record, &amp; object label</a:t>
            </a:r>
          </a:p>
        </p:txBody>
      </p:sp>
      <p:sp>
        <p:nvSpPr>
          <p:cNvPr id="10" name="Rectangle 9">
            <a:extLst>
              <a:ext uri="{FF2B5EF4-FFF2-40B4-BE49-F238E27FC236}">
                <a16:creationId xmlns:a16="http://schemas.microsoft.com/office/drawing/2014/main" id="{36CAC4E0-6A15-6E66-AF5D-B983CC4012DB}"/>
              </a:ext>
            </a:extLst>
          </p:cNvPr>
          <p:cNvSpPr/>
          <p:nvPr/>
        </p:nvSpPr>
        <p:spPr>
          <a:xfrm>
            <a:off x="8389568" y="3331178"/>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D6B184C-CD98-92C2-1435-C035D0426099}"/>
              </a:ext>
            </a:extLst>
          </p:cNvPr>
          <p:cNvSpPr txBox="1"/>
          <p:nvPr/>
        </p:nvSpPr>
        <p:spPr>
          <a:xfrm>
            <a:off x="8432627" y="3314767"/>
            <a:ext cx="2101567" cy="646331"/>
          </a:xfrm>
          <a:prstGeom prst="rect">
            <a:avLst/>
          </a:prstGeom>
          <a:noFill/>
        </p:spPr>
        <p:txBody>
          <a:bodyPr wrap="square" rtlCol="0">
            <a:spAutoFit/>
          </a:bodyPr>
          <a:lstStyle/>
          <a:p>
            <a:r>
              <a:rPr lang="en-US" dirty="0"/>
              <a:t>Return to regular operations</a:t>
            </a:r>
          </a:p>
        </p:txBody>
      </p:sp>
    </p:spTree>
    <p:extLst>
      <p:ext uri="{BB962C8B-B14F-4D97-AF65-F5344CB8AC3E}">
        <p14:creationId xmlns:p14="http://schemas.microsoft.com/office/powerpoint/2010/main" val="264860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CB3B-20AF-FEA5-309A-7D948E75D88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09C2592-1161-9E70-34EC-E5DBBAE258BD}"/>
              </a:ext>
            </a:extLst>
          </p:cNvPr>
          <p:cNvSpPr/>
          <p:nvPr/>
        </p:nvSpPr>
        <p:spPr>
          <a:xfrm>
            <a:off x="6587705" y="3224645"/>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3B9C73-00F5-7A94-E318-D0AB468A1C19}"/>
              </a:ext>
            </a:extLst>
          </p:cNvPr>
          <p:cNvSpPr/>
          <p:nvPr/>
        </p:nvSpPr>
        <p:spPr>
          <a:xfrm>
            <a:off x="9026105" y="3938475"/>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4672AA0-C0CA-0EBB-E78D-65382C70105D}"/>
              </a:ext>
            </a:extLst>
          </p:cNvPr>
          <p:cNvSpPr>
            <a:spLocks noGrp="1"/>
          </p:cNvSpPr>
          <p:nvPr>
            <p:ph type="title"/>
          </p:nvPr>
        </p:nvSpPr>
        <p:spPr>
          <a:xfrm>
            <a:off x="803311" y="475468"/>
            <a:ext cx="10324765" cy="707727"/>
          </a:xfrm>
        </p:spPr>
        <p:txBody>
          <a:bodyPr/>
          <a:lstStyle/>
          <a:p>
            <a:r>
              <a:rPr lang="en-US" sz="3600" dirty="0"/>
              <a:t>Toxic Materials, flame risks, &amp; biohazards: Response</a:t>
            </a:r>
          </a:p>
        </p:txBody>
      </p:sp>
      <p:sp>
        <p:nvSpPr>
          <p:cNvPr id="2" name="Rectangle 1">
            <a:extLst>
              <a:ext uri="{FF2B5EF4-FFF2-40B4-BE49-F238E27FC236}">
                <a16:creationId xmlns:a16="http://schemas.microsoft.com/office/drawing/2014/main" id="{FFCD8883-A893-240D-2131-60BAAA7EAEDA}"/>
              </a:ext>
            </a:extLst>
          </p:cNvPr>
          <p:cNvSpPr/>
          <p:nvPr/>
        </p:nvSpPr>
        <p:spPr>
          <a:xfrm>
            <a:off x="700883" y="2500963"/>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AA8BDA-F4D5-1997-96AD-4CE79A83F40F}"/>
              </a:ext>
            </a:extLst>
          </p:cNvPr>
          <p:cNvSpPr/>
          <p:nvPr/>
        </p:nvSpPr>
        <p:spPr>
          <a:xfrm>
            <a:off x="3098554" y="250096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38494E6-69A9-C6DF-EB1A-99673BDEAD53}"/>
              </a:ext>
            </a:extLst>
          </p:cNvPr>
          <p:cNvSpPr txBox="1"/>
          <p:nvPr/>
        </p:nvSpPr>
        <p:spPr>
          <a:xfrm>
            <a:off x="742544" y="2569349"/>
            <a:ext cx="2438400" cy="523220"/>
          </a:xfrm>
          <a:prstGeom prst="rect">
            <a:avLst/>
          </a:prstGeom>
          <a:noFill/>
        </p:spPr>
        <p:txBody>
          <a:bodyPr wrap="square" rtlCol="0">
            <a:spAutoFit/>
          </a:bodyPr>
          <a:lstStyle/>
          <a:p>
            <a:r>
              <a:rPr lang="en-US" sz="1400" dirty="0"/>
              <a:t>“Flag” the object record &amp; immediately restrict handling.</a:t>
            </a:r>
          </a:p>
        </p:txBody>
      </p:sp>
      <p:sp>
        <p:nvSpPr>
          <p:cNvPr id="22" name="TextBox 21">
            <a:extLst>
              <a:ext uri="{FF2B5EF4-FFF2-40B4-BE49-F238E27FC236}">
                <a16:creationId xmlns:a16="http://schemas.microsoft.com/office/drawing/2014/main" id="{0966157C-6309-A66E-2B34-E72C502CEAFB}"/>
              </a:ext>
            </a:extLst>
          </p:cNvPr>
          <p:cNvSpPr txBox="1"/>
          <p:nvPr/>
        </p:nvSpPr>
        <p:spPr>
          <a:xfrm>
            <a:off x="3319976" y="2625592"/>
            <a:ext cx="2173919" cy="369332"/>
          </a:xfrm>
          <a:prstGeom prst="rect">
            <a:avLst/>
          </a:prstGeom>
          <a:noFill/>
        </p:spPr>
        <p:txBody>
          <a:bodyPr wrap="square" rtlCol="0">
            <a:spAutoFit/>
          </a:bodyPr>
          <a:lstStyle/>
          <a:p>
            <a:r>
              <a:rPr lang="en-US" dirty="0"/>
              <a:t>Put on your PPE</a:t>
            </a:r>
          </a:p>
        </p:txBody>
      </p:sp>
      <p:sp>
        <p:nvSpPr>
          <p:cNvPr id="26" name="TextBox 25">
            <a:extLst>
              <a:ext uri="{FF2B5EF4-FFF2-40B4-BE49-F238E27FC236}">
                <a16:creationId xmlns:a16="http://schemas.microsoft.com/office/drawing/2014/main" id="{9F45B47E-D0AC-A22D-7A4A-B5B4DDDF3077}"/>
              </a:ext>
            </a:extLst>
          </p:cNvPr>
          <p:cNvSpPr txBox="1"/>
          <p:nvPr/>
        </p:nvSpPr>
        <p:spPr>
          <a:xfrm>
            <a:off x="6670788" y="3247613"/>
            <a:ext cx="2438400" cy="584775"/>
          </a:xfrm>
          <a:prstGeom prst="rect">
            <a:avLst/>
          </a:prstGeom>
          <a:noFill/>
        </p:spPr>
        <p:txBody>
          <a:bodyPr wrap="square" rtlCol="0">
            <a:spAutoFit/>
          </a:bodyPr>
          <a:lstStyle/>
          <a:p>
            <a:r>
              <a:rPr lang="en-US" sz="1600" b="1" dirty="0"/>
              <a:t>Unconfirmed OR confirmed hazardous</a:t>
            </a:r>
          </a:p>
        </p:txBody>
      </p:sp>
      <p:sp>
        <p:nvSpPr>
          <p:cNvPr id="39" name="Rectangle 38">
            <a:extLst>
              <a:ext uri="{FF2B5EF4-FFF2-40B4-BE49-F238E27FC236}">
                <a16:creationId xmlns:a16="http://schemas.microsoft.com/office/drawing/2014/main" id="{A267FD7E-BC62-0F48-36E0-EB5E41829582}"/>
              </a:ext>
            </a:extLst>
          </p:cNvPr>
          <p:cNvSpPr/>
          <p:nvPr/>
        </p:nvSpPr>
        <p:spPr>
          <a:xfrm>
            <a:off x="5494647" y="2494406"/>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43ECC08-287E-A6A5-C46E-99FC51666EE7}"/>
              </a:ext>
            </a:extLst>
          </p:cNvPr>
          <p:cNvSpPr txBox="1"/>
          <p:nvPr/>
        </p:nvSpPr>
        <p:spPr>
          <a:xfrm>
            <a:off x="5960413" y="2500963"/>
            <a:ext cx="1531936" cy="646331"/>
          </a:xfrm>
          <a:prstGeom prst="rect">
            <a:avLst/>
          </a:prstGeom>
          <a:noFill/>
        </p:spPr>
        <p:txBody>
          <a:bodyPr wrap="square" rtlCol="0">
            <a:spAutoFit/>
          </a:bodyPr>
          <a:lstStyle/>
          <a:p>
            <a:r>
              <a:rPr lang="en-US" dirty="0"/>
              <a:t>Isolate the item(s)</a:t>
            </a:r>
            <a:endParaRPr lang="en-US" b="1" dirty="0"/>
          </a:p>
        </p:txBody>
      </p:sp>
      <p:sp>
        <p:nvSpPr>
          <p:cNvPr id="5" name="Rectangle 4">
            <a:extLst>
              <a:ext uri="{FF2B5EF4-FFF2-40B4-BE49-F238E27FC236}">
                <a16:creationId xmlns:a16="http://schemas.microsoft.com/office/drawing/2014/main" id="{92E43ECB-56C0-9F89-349A-B2ACAD83C2A5}"/>
              </a:ext>
            </a:extLst>
          </p:cNvPr>
          <p:cNvSpPr/>
          <p:nvPr/>
        </p:nvSpPr>
        <p:spPr>
          <a:xfrm>
            <a:off x="9026105" y="3224646"/>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DFC19BE-9813-9EE1-C4A8-87EB87A8B6FF}"/>
              </a:ext>
            </a:extLst>
          </p:cNvPr>
          <p:cNvSpPr txBox="1"/>
          <p:nvPr/>
        </p:nvSpPr>
        <p:spPr>
          <a:xfrm>
            <a:off x="9428845" y="3247218"/>
            <a:ext cx="2273421" cy="584775"/>
          </a:xfrm>
          <a:prstGeom prst="rect">
            <a:avLst/>
          </a:prstGeom>
          <a:noFill/>
        </p:spPr>
        <p:txBody>
          <a:bodyPr wrap="square" rtlCol="0">
            <a:spAutoFit/>
          </a:bodyPr>
          <a:lstStyle/>
          <a:p>
            <a:r>
              <a:rPr lang="en-US" sz="1600" b="1" dirty="0"/>
              <a:t>Confirmed NOT hazardous</a:t>
            </a:r>
          </a:p>
        </p:txBody>
      </p:sp>
      <p:sp>
        <p:nvSpPr>
          <p:cNvPr id="10" name="Rectangle 9">
            <a:extLst>
              <a:ext uri="{FF2B5EF4-FFF2-40B4-BE49-F238E27FC236}">
                <a16:creationId xmlns:a16="http://schemas.microsoft.com/office/drawing/2014/main" id="{36BB8644-BF1B-F3B9-E6A1-00A11073C55D}"/>
              </a:ext>
            </a:extLst>
          </p:cNvPr>
          <p:cNvSpPr/>
          <p:nvPr/>
        </p:nvSpPr>
        <p:spPr>
          <a:xfrm>
            <a:off x="9026105" y="4668714"/>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F0AE84-9EEF-43FA-ACE0-B597377616E7}"/>
              </a:ext>
            </a:extLst>
          </p:cNvPr>
          <p:cNvSpPr txBox="1"/>
          <p:nvPr/>
        </p:nvSpPr>
        <p:spPr>
          <a:xfrm>
            <a:off x="9359834" y="4646141"/>
            <a:ext cx="2101567" cy="646331"/>
          </a:xfrm>
          <a:prstGeom prst="rect">
            <a:avLst/>
          </a:prstGeom>
          <a:noFill/>
        </p:spPr>
        <p:txBody>
          <a:bodyPr wrap="square" rtlCol="0">
            <a:spAutoFit/>
          </a:bodyPr>
          <a:lstStyle/>
          <a:p>
            <a:r>
              <a:rPr lang="en-US" dirty="0"/>
              <a:t>Return to regular operations</a:t>
            </a:r>
          </a:p>
        </p:txBody>
      </p:sp>
      <p:sp>
        <p:nvSpPr>
          <p:cNvPr id="12" name="Rectangle 11">
            <a:extLst>
              <a:ext uri="{FF2B5EF4-FFF2-40B4-BE49-F238E27FC236}">
                <a16:creationId xmlns:a16="http://schemas.microsoft.com/office/drawing/2014/main" id="{6FE49819-DFAB-E88E-F5FE-6421B57B0796}"/>
              </a:ext>
            </a:extLst>
          </p:cNvPr>
          <p:cNvSpPr/>
          <p:nvPr/>
        </p:nvSpPr>
        <p:spPr>
          <a:xfrm>
            <a:off x="7889988" y="250096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3D14703-665C-A724-6FD6-40F4E2B3C6DC}"/>
              </a:ext>
            </a:extLst>
          </p:cNvPr>
          <p:cNvSpPr txBox="1"/>
          <p:nvPr/>
        </p:nvSpPr>
        <p:spPr>
          <a:xfrm>
            <a:off x="8276893" y="2494406"/>
            <a:ext cx="1531936" cy="646331"/>
          </a:xfrm>
          <a:prstGeom prst="rect">
            <a:avLst/>
          </a:prstGeom>
          <a:noFill/>
        </p:spPr>
        <p:txBody>
          <a:bodyPr wrap="square" rtlCol="0">
            <a:spAutoFit/>
          </a:bodyPr>
          <a:lstStyle/>
          <a:p>
            <a:r>
              <a:rPr lang="en-US" dirty="0"/>
              <a:t>Research &amp; confirm</a:t>
            </a:r>
            <a:endParaRPr lang="en-US" b="1" dirty="0"/>
          </a:p>
        </p:txBody>
      </p:sp>
      <p:sp>
        <p:nvSpPr>
          <p:cNvPr id="6" name="TextBox 5">
            <a:extLst>
              <a:ext uri="{FF2B5EF4-FFF2-40B4-BE49-F238E27FC236}">
                <a16:creationId xmlns:a16="http://schemas.microsoft.com/office/drawing/2014/main" id="{52C3CE92-4705-D0ED-F1B4-910E9B9CFD74}"/>
              </a:ext>
            </a:extLst>
          </p:cNvPr>
          <p:cNvSpPr txBox="1"/>
          <p:nvPr/>
        </p:nvSpPr>
        <p:spPr>
          <a:xfrm>
            <a:off x="9359834" y="3927188"/>
            <a:ext cx="2125660" cy="646331"/>
          </a:xfrm>
          <a:prstGeom prst="rect">
            <a:avLst/>
          </a:prstGeom>
          <a:noFill/>
        </p:spPr>
        <p:txBody>
          <a:bodyPr wrap="square" rtlCol="0">
            <a:spAutoFit/>
          </a:bodyPr>
          <a:lstStyle/>
          <a:p>
            <a:r>
              <a:rPr lang="en-US" dirty="0"/>
              <a:t>Indicate safety on object record</a:t>
            </a:r>
            <a:endParaRPr lang="en-US" b="1" dirty="0"/>
          </a:p>
        </p:txBody>
      </p:sp>
      <p:sp>
        <p:nvSpPr>
          <p:cNvPr id="14" name="Rectangle 13">
            <a:extLst>
              <a:ext uri="{FF2B5EF4-FFF2-40B4-BE49-F238E27FC236}">
                <a16:creationId xmlns:a16="http://schemas.microsoft.com/office/drawing/2014/main" id="{4505DCBB-30F2-41CC-49B0-943C50E7A188}"/>
              </a:ext>
            </a:extLst>
          </p:cNvPr>
          <p:cNvSpPr/>
          <p:nvPr/>
        </p:nvSpPr>
        <p:spPr>
          <a:xfrm>
            <a:off x="4194480" y="3231202"/>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D5C75CE-248A-3673-139C-ADDB73096C38}"/>
              </a:ext>
            </a:extLst>
          </p:cNvPr>
          <p:cNvSpPr/>
          <p:nvPr/>
        </p:nvSpPr>
        <p:spPr>
          <a:xfrm>
            <a:off x="6590809" y="3947432"/>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F89EE01-3A91-471D-2FED-BC5381FD4759}"/>
              </a:ext>
            </a:extLst>
          </p:cNvPr>
          <p:cNvSpPr txBox="1"/>
          <p:nvPr/>
        </p:nvSpPr>
        <p:spPr>
          <a:xfrm>
            <a:off x="6839204" y="3927187"/>
            <a:ext cx="2101567" cy="646331"/>
          </a:xfrm>
          <a:prstGeom prst="rect">
            <a:avLst/>
          </a:prstGeom>
          <a:noFill/>
        </p:spPr>
        <p:txBody>
          <a:bodyPr wrap="square" rtlCol="0">
            <a:spAutoFit/>
          </a:bodyPr>
          <a:lstStyle/>
          <a:p>
            <a:r>
              <a:rPr lang="en-US" dirty="0"/>
              <a:t>Deaccession, follow disposal laws.</a:t>
            </a:r>
          </a:p>
        </p:txBody>
      </p:sp>
      <p:sp>
        <p:nvSpPr>
          <p:cNvPr id="19" name="TextBox 18">
            <a:extLst>
              <a:ext uri="{FF2B5EF4-FFF2-40B4-BE49-F238E27FC236}">
                <a16:creationId xmlns:a16="http://schemas.microsoft.com/office/drawing/2014/main" id="{33F26331-CBF3-83A3-019D-28077FFFFA1B}"/>
              </a:ext>
            </a:extLst>
          </p:cNvPr>
          <p:cNvSpPr txBox="1"/>
          <p:nvPr/>
        </p:nvSpPr>
        <p:spPr>
          <a:xfrm>
            <a:off x="4779171" y="3222996"/>
            <a:ext cx="1531936" cy="646331"/>
          </a:xfrm>
          <a:prstGeom prst="rect">
            <a:avLst/>
          </a:prstGeom>
          <a:noFill/>
        </p:spPr>
        <p:txBody>
          <a:bodyPr wrap="square" rtlCol="0">
            <a:spAutoFit/>
          </a:bodyPr>
          <a:lstStyle/>
          <a:p>
            <a:r>
              <a:rPr lang="en-US" dirty="0"/>
              <a:t>Protectively rehouse</a:t>
            </a:r>
            <a:endParaRPr lang="en-US" b="1" dirty="0"/>
          </a:p>
        </p:txBody>
      </p:sp>
      <p:sp>
        <p:nvSpPr>
          <p:cNvPr id="20" name="Rectangle 19">
            <a:extLst>
              <a:ext uri="{FF2B5EF4-FFF2-40B4-BE49-F238E27FC236}">
                <a16:creationId xmlns:a16="http://schemas.microsoft.com/office/drawing/2014/main" id="{5CED33E6-AB64-94D8-0534-5219A50C3912}"/>
              </a:ext>
            </a:extLst>
          </p:cNvPr>
          <p:cNvSpPr/>
          <p:nvPr/>
        </p:nvSpPr>
        <p:spPr>
          <a:xfrm>
            <a:off x="1814929" y="3240044"/>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0199E67-8028-E50C-65E8-37317307ED1D}"/>
              </a:ext>
            </a:extLst>
          </p:cNvPr>
          <p:cNvSpPr txBox="1"/>
          <p:nvPr/>
        </p:nvSpPr>
        <p:spPr>
          <a:xfrm>
            <a:off x="1857988" y="3340364"/>
            <a:ext cx="2273421" cy="461665"/>
          </a:xfrm>
          <a:prstGeom prst="rect">
            <a:avLst/>
          </a:prstGeom>
          <a:noFill/>
        </p:spPr>
        <p:txBody>
          <a:bodyPr wrap="square" rtlCol="0">
            <a:spAutoFit/>
          </a:bodyPr>
          <a:lstStyle/>
          <a:p>
            <a:r>
              <a:rPr lang="en-US" sz="1200" dirty="0"/>
              <a:t>Update handling procedures, CMP, record, &amp; object label</a:t>
            </a:r>
          </a:p>
        </p:txBody>
      </p:sp>
      <p:sp>
        <p:nvSpPr>
          <p:cNvPr id="23" name="Rectangle 22">
            <a:extLst>
              <a:ext uri="{FF2B5EF4-FFF2-40B4-BE49-F238E27FC236}">
                <a16:creationId xmlns:a16="http://schemas.microsoft.com/office/drawing/2014/main" id="{72F09591-39B0-AD24-61F7-5252CC61E10F}"/>
              </a:ext>
            </a:extLst>
          </p:cNvPr>
          <p:cNvSpPr/>
          <p:nvPr/>
        </p:nvSpPr>
        <p:spPr>
          <a:xfrm>
            <a:off x="1796431" y="3961048"/>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F6F45C05-37DB-590A-5A7A-4B99F17CB09B}"/>
              </a:ext>
            </a:extLst>
          </p:cNvPr>
          <p:cNvSpPr txBox="1"/>
          <p:nvPr/>
        </p:nvSpPr>
        <p:spPr>
          <a:xfrm>
            <a:off x="2130160" y="3938475"/>
            <a:ext cx="2101567" cy="646331"/>
          </a:xfrm>
          <a:prstGeom prst="rect">
            <a:avLst/>
          </a:prstGeom>
          <a:noFill/>
        </p:spPr>
        <p:txBody>
          <a:bodyPr wrap="square" rtlCol="0">
            <a:spAutoFit/>
          </a:bodyPr>
          <a:lstStyle/>
          <a:p>
            <a:r>
              <a:rPr lang="en-US" dirty="0"/>
              <a:t>Return to regular operations</a:t>
            </a:r>
          </a:p>
        </p:txBody>
      </p:sp>
    </p:spTree>
    <p:extLst>
      <p:ext uri="{BB962C8B-B14F-4D97-AF65-F5344CB8AC3E}">
        <p14:creationId xmlns:p14="http://schemas.microsoft.com/office/powerpoint/2010/main" val="1080529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17A7D-5DB4-CE68-F6E2-1255766A1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D89D8-CC98-BEFC-64D3-94A91969F7EC}"/>
              </a:ext>
            </a:extLst>
          </p:cNvPr>
          <p:cNvSpPr>
            <a:spLocks noGrp="1"/>
          </p:cNvSpPr>
          <p:nvPr>
            <p:ph type="title"/>
          </p:nvPr>
        </p:nvSpPr>
        <p:spPr>
          <a:xfrm>
            <a:off x="3803122" y="640137"/>
            <a:ext cx="6276974" cy="1210725"/>
          </a:xfrm>
        </p:spPr>
        <p:txBody>
          <a:bodyPr/>
          <a:lstStyle/>
          <a:p>
            <a:r>
              <a:rPr lang="en-US" dirty="0"/>
              <a:t>Condition Issues &amp; Rehousing </a:t>
            </a:r>
          </a:p>
        </p:txBody>
      </p:sp>
      <p:sp>
        <p:nvSpPr>
          <p:cNvPr id="3" name="TextBox 2">
            <a:extLst>
              <a:ext uri="{FF2B5EF4-FFF2-40B4-BE49-F238E27FC236}">
                <a16:creationId xmlns:a16="http://schemas.microsoft.com/office/drawing/2014/main" id="{FA0AFE5A-EAF3-D142-C4B4-DA2A43A1CDDB}"/>
              </a:ext>
            </a:extLst>
          </p:cNvPr>
          <p:cNvSpPr txBox="1"/>
          <p:nvPr/>
        </p:nvSpPr>
        <p:spPr>
          <a:xfrm>
            <a:off x="2938308" y="1625798"/>
            <a:ext cx="8419171" cy="5232202"/>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US" sz="2800" dirty="0"/>
              <a:t>Leak</a:t>
            </a:r>
          </a:p>
          <a:p>
            <a:pPr marL="457200" indent="-457200">
              <a:buClr>
                <a:schemeClr val="accent2"/>
              </a:buClr>
              <a:buFont typeface="Arial" panose="020B0604020202020204" pitchFamily="34" charset="0"/>
              <a:buChar char="•"/>
            </a:pPr>
            <a:r>
              <a:rPr lang="en-US" sz="2800" dirty="0"/>
              <a:t>Embrittlement</a:t>
            </a:r>
          </a:p>
          <a:p>
            <a:pPr marL="457200" indent="-457200">
              <a:buClr>
                <a:schemeClr val="accent2"/>
              </a:buClr>
              <a:buFont typeface="Arial" panose="020B0604020202020204" pitchFamily="34" charset="0"/>
              <a:buChar char="•"/>
            </a:pPr>
            <a:r>
              <a:rPr lang="en-US" sz="2800" dirty="0"/>
              <a:t>Crushing/warping</a:t>
            </a:r>
          </a:p>
          <a:p>
            <a:pPr marL="457200" indent="-457200">
              <a:buClr>
                <a:schemeClr val="accent2"/>
              </a:buClr>
              <a:buFont typeface="Arial" panose="020B0604020202020204" pitchFamily="34" charset="0"/>
              <a:buChar char="•"/>
            </a:pPr>
            <a:r>
              <a:rPr lang="en-US" sz="2800" dirty="0"/>
              <a:t>Archival slump</a:t>
            </a:r>
          </a:p>
          <a:p>
            <a:pPr marL="457200" indent="-457200">
              <a:buClr>
                <a:schemeClr val="accent2"/>
              </a:buClr>
              <a:buFont typeface="Arial" panose="020B0604020202020204" pitchFamily="34" charset="0"/>
              <a:buChar char="•"/>
            </a:pPr>
            <a:r>
              <a:rPr lang="en-US" sz="2800" dirty="0"/>
              <a:t>Yellowing</a:t>
            </a:r>
          </a:p>
          <a:p>
            <a:pPr marL="457200" indent="-457200">
              <a:buClr>
                <a:schemeClr val="accent2"/>
              </a:buClr>
              <a:buFont typeface="Arial" panose="020B0604020202020204" pitchFamily="34" charset="0"/>
              <a:buChar char="•"/>
            </a:pPr>
            <a:r>
              <a:rPr lang="en-US" sz="2800" dirty="0"/>
              <a:t>Cockling</a:t>
            </a:r>
          </a:p>
          <a:p>
            <a:pPr marL="457200" indent="-457200">
              <a:buClr>
                <a:schemeClr val="accent2"/>
              </a:buClr>
              <a:buFont typeface="Arial" panose="020B0604020202020204" pitchFamily="34" charset="0"/>
              <a:buChar char="•"/>
            </a:pPr>
            <a:r>
              <a:rPr lang="en-US" sz="2800" dirty="0"/>
              <a:t>Fatty spue </a:t>
            </a:r>
          </a:p>
          <a:p>
            <a:pPr marL="457200" indent="-457200">
              <a:buClr>
                <a:schemeClr val="accent2"/>
              </a:buClr>
              <a:buFont typeface="Arial" panose="020B0604020202020204" pitchFamily="34" charset="0"/>
              <a:buChar char="•"/>
            </a:pPr>
            <a:r>
              <a:rPr lang="en-US" sz="2800" dirty="0"/>
              <a:t>plasticizer migration</a:t>
            </a:r>
          </a:p>
          <a:p>
            <a:pPr marL="457200" indent="-457200">
              <a:buClr>
                <a:schemeClr val="accent2"/>
              </a:buClr>
              <a:buFont typeface="Arial" panose="020B0604020202020204" pitchFamily="34" charset="0"/>
              <a:buChar char="•"/>
            </a:pPr>
            <a:r>
              <a:rPr lang="en-US" sz="2800" dirty="0"/>
              <a:t> efflorescence </a:t>
            </a:r>
          </a:p>
          <a:p>
            <a:pPr marL="457200" indent="-457200">
              <a:buClr>
                <a:schemeClr val="accent2"/>
              </a:buClr>
              <a:buFont typeface="Arial" panose="020B0604020202020204" pitchFamily="34" charset="0"/>
              <a:buChar char="•"/>
            </a:pPr>
            <a:r>
              <a:rPr lang="en-US" sz="2800" dirty="0"/>
              <a:t>Too small for original housing</a:t>
            </a:r>
          </a:p>
          <a:p>
            <a:pPr marL="914400" lvl="1" indent="-457200">
              <a:buClr>
                <a:schemeClr val="accent2"/>
              </a:buClr>
              <a:buFont typeface="Arial" panose="020B0604020202020204" pitchFamily="34" charset="0"/>
              <a:buChar char="•"/>
            </a:pPr>
            <a:endParaRPr lang="en-US" dirty="0"/>
          </a:p>
          <a:p>
            <a:pPr marL="1657350" lvl="3" indent="-285750">
              <a:buClr>
                <a:schemeClr val="accent2"/>
              </a:buClr>
              <a:buFont typeface="Arial" panose="020B0604020202020204" pitchFamily="34" charset="0"/>
              <a:buChar char="•"/>
            </a:pPr>
            <a:endParaRPr lang="en-US" b="1" dirty="0"/>
          </a:p>
          <a:p>
            <a:pPr marL="742950" lvl="1" indent="-285750">
              <a:buClr>
                <a:schemeClr val="accent2"/>
              </a:buClr>
              <a:buFont typeface="Arial" panose="020B0604020202020204" pitchFamily="34" charset="0"/>
              <a:buChar char="•"/>
            </a:pPr>
            <a:endParaRPr lang="en-US" b="1" dirty="0"/>
          </a:p>
        </p:txBody>
      </p:sp>
    </p:spTree>
    <p:extLst>
      <p:ext uri="{BB962C8B-B14F-4D97-AF65-F5344CB8AC3E}">
        <p14:creationId xmlns:p14="http://schemas.microsoft.com/office/powerpoint/2010/main" val="395621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BFC94-9E41-800F-A1F2-A2E87FB9A1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9A04A3-DAA4-3FFB-BF89-C64B1DCE8D13}"/>
              </a:ext>
            </a:extLst>
          </p:cNvPr>
          <p:cNvSpPr>
            <a:spLocks noGrp="1"/>
          </p:cNvSpPr>
          <p:nvPr>
            <p:ph type="title"/>
          </p:nvPr>
        </p:nvSpPr>
        <p:spPr>
          <a:xfrm>
            <a:off x="803311" y="475468"/>
            <a:ext cx="10324765" cy="707727"/>
          </a:xfrm>
        </p:spPr>
        <p:txBody>
          <a:bodyPr/>
          <a:lstStyle/>
          <a:p>
            <a:r>
              <a:rPr lang="en-US" sz="3600" dirty="0"/>
              <a:t>Condition issues: Response</a:t>
            </a:r>
          </a:p>
        </p:txBody>
      </p:sp>
      <p:sp>
        <p:nvSpPr>
          <p:cNvPr id="2" name="Rectangle 1">
            <a:extLst>
              <a:ext uri="{FF2B5EF4-FFF2-40B4-BE49-F238E27FC236}">
                <a16:creationId xmlns:a16="http://schemas.microsoft.com/office/drawing/2014/main" id="{A35B3224-B681-9A9F-9BF4-E1DD922FF623}"/>
              </a:ext>
            </a:extLst>
          </p:cNvPr>
          <p:cNvSpPr/>
          <p:nvPr/>
        </p:nvSpPr>
        <p:spPr>
          <a:xfrm>
            <a:off x="1201215" y="2565170"/>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11F970-861D-F7D1-EAAE-2DCAC4E8A08B}"/>
              </a:ext>
            </a:extLst>
          </p:cNvPr>
          <p:cNvSpPr/>
          <p:nvPr/>
        </p:nvSpPr>
        <p:spPr>
          <a:xfrm>
            <a:off x="3598886"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BC860D-44B3-6A16-88AD-FDB11D55FFF0}"/>
              </a:ext>
            </a:extLst>
          </p:cNvPr>
          <p:cNvSpPr txBox="1"/>
          <p:nvPr/>
        </p:nvSpPr>
        <p:spPr>
          <a:xfrm>
            <a:off x="1242876" y="2633556"/>
            <a:ext cx="2438400" cy="523220"/>
          </a:xfrm>
          <a:prstGeom prst="rect">
            <a:avLst/>
          </a:prstGeom>
          <a:noFill/>
        </p:spPr>
        <p:txBody>
          <a:bodyPr wrap="square" rtlCol="0">
            <a:spAutoFit/>
          </a:bodyPr>
          <a:lstStyle/>
          <a:p>
            <a:r>
              <a:rPr lang="en-US" sz="1400" dirty="0"/>
              <a:t>“Flag” the object record &amp; immediately restrict handling.</a:t>
            </a:r>
          </a:p>
        </p:txBody>
      </p:sp>
      <p:sp>
        <p:nvSpPr>
          <p:cNvPr id="22" name="TextBox 21">
            <a:extLst>
              <a:ext uri="{FF2B5EF4-FFF2-40B4-BE49-F238E27FC236}">
                <a16:creationId xmlns:a16="http://schemas.microsoft.com/office/drawing/2014/main" id="{BE04417B-F954-78C8-C8F4-29FA0004AECD}"/>
              </a:ext>
            </a:extLst>
          </p:cNvPr>
          <p:cNvSpPr txBox="1"/>
          <p:nvPr/>
        </p:nvSpPr>
        <p:spPr>
          <a:xfrm>
            <a:off x="3707759" y="2572000"/>
            <a:ext cx="2173919" cy="646331"/>
          </a:xfrm>
          <a:prstGeom prst="rect">
            <a:avLst/>
          </a:prstGeom>
          <a:noFill/>
        </p:spPr>
        <p:txBody>
          <a:bodyPr wrap="square" rtlCol="0">
            <a:spAutoFit/>
          </a:bodyPr>
          <a:lstStyle/>
          <a:p>
            <a:r>
              <a:rPr lang="en-US" dirty="0"/>
              <a:t>Perform a condition report</a:t>
            </a:r>
          </a:p>
        </p:txBody>
      </p:sp>
      <p:sp>
        <p:nvSpPr>
          <p:cNvPr id="25" name="Rectangle 24">
            <a:extLst>
              <a:ext uri="{FF2B5EF4-FFF2-40B4-BE49-F238E27FC236}">
                <a16:creationId xmlns:a16="http://schemas.microsoft.com/office/drawing/2014/main" id="{343ED7A5-0569-013D-454F-5A3DB7F0EBB7}"/>
              </a:ext>
            </a:extLst>
          </p:cNvPr>
          <p:cNvSpPr/>
          <p:nvPr/>
        </p:nvSpPr>
        <p:spPr>
          <a:xfrm>
            <a:off x="8374485" y="331181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331B402-E9A9-E669-9B1D-415665495018}"/>
              </a:ext>
            </a:extLst>
          </p:cNvPr>
          <p:cNvSpPr txBox="1"/>
          <p:nvPr/>
        </p:nvSpPr>
        <p:spPr>
          <a:xfrm>
            <a:off x="8442612" y="3431487"/>
            <a:ext cx="2438400" cy="369332"/>
          </a:xfrm>
          <a:prstGeom prst="rect">
            <a:avLst/>
          </a:prstGeom>
          <a:noFill/>
        </p:spPr>
        <p:txBody>
          <a:bodyPr wrap="square" rtlCol="0">
            <a:spAutoFit/>
          </a:bodyPr>
          <a:lstStyle/>
          <a:p>
            <a:r>
              <a:rPr lang="en-US" dirty="0"/>
              <a:t>Salvage, triage, &amp; treat</a:t>
            </a:r>
          </a:p>
        </p:txBody>
      </p:sp>
      <p:sp>
        <p:nvSpPr>
          <p:cNvPr id="39" name="Rectangle 38">
            <a:extLst>
              <a:ext uri="{FF2B5EF4-FFF2-40B4-BE49-F238E27FC236}">
                <a16:creationId xmlns:a16="http://schemas.microsoft.com/office/drawing/2014/main" id="{6AF16AF2-6DEB-B0FF-9505-0C513E8322F3}"/>
              </a:ext>
            </a:extLst>
          </p:cNvPr>
          <p:cNvSpPr/>
          <p:nvPr/>
        </p:nvSpPr>
        <p:spPr>
          <a:xfrm>
            <a:off x="5994979" y="255861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D93236F-8146-EC5F-AD32-3ECBD9C6AEDB}"/>
              </a:ext>
            </a:extLst>
          </p:cNvPr>
          <p:cNvSpPr txBox="1"/>
          <p:nvPr/>
        </p:nvSpPr>
        <p:spPr>
          <a:xfrm>
            <a:off x="6071742" y="2530335"/>
            <a:ext cx="2438400" cy="646331"/>
          </a:xfrm>
          <a:prstGeom prst="rect">
            <a:avLst/>
          </a:prstGeom>
          <a:noFill/>
        </p:spPr>
        <p:txBody>
          <a:bodyPr wrap="square" rtlCol="0">
            <a:spAutoFit/>
          </a:bodyPr>
          <a:lstStyle/>
          <a:p>
            <a:r>
              <a:rPr lang="en-US" dirty="0"/>
              <a:t>Indicate response or treatment needed</a:t>
            </a:r>
            <a:endParaRPr lang="en-US" b="1" dirty="0"/>
          </a:p>
        </p:txBody>
      </p:sp>
      <p:sp>
        <p:nvSpPr>
          <p:cNvPr id="5" name="Rectangle 4">
            <a:extLst>
              <a:ext uri="{FF2B5EF4-FFF2-40B4-BE49-F238E27FC236}">
                <a16:creationId xmlns:a16="http://schemas.microsoft.com/office/drawing/2014/main" id="{C1E7649E-586F-A51E-D404-BDEAD2E2C1DA}"/>
              </a:ext>
            </a:extLst>
          </p:cNvPr>
          <p:cNvSpPr/>
          <p:nvPr/>
        </p:nvSpPr>
        <p:spPr>
          <a:xfrm>
            <a:off x="8374485" y="4077818"/>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04AD729-767B-1758-E7A6-C413AFE4DB4E}"/>
              </a:ext>
            </a:extLst>
          </p:cNvPr>
          <p:cNvSpPr txBox="1"/>
          <p:nvPr/>
        </p:nvSpPr>
        <p:spPr>
          <a:xfrm>
            <a:off x="8417544" y="4178138"/>
            <a:ext cx="2273421" cy="461665"/>
          </a:xfrm>
          <a:prstGeom prst="rect">
            <a:avLst/>
          </a:prstGeom>
          <a:noFill/>
        </p:spPr>
        <p:txBody>
          <a:bodyPr wrap="square" rtlCol="0">
            <a:spAutoFit/>
          </a:bodyPr>
          <a:lstStyle/>
          <a:p>
            <a:r>
              <a:rPr lang="en-US" sz="1200" dirty="0"/>
              <a:t>Log any treatment, rehousing, or relocation in the object record</a:t>
            </a:r>
          </a:p>
        </p:txBody>
      </p:sp>
      <p:sp>
        <p:nvSpPr>
          <p:cNvPr id="10" name="Rectangle 9">
            <a:extLst>
              <a:ext uri="{FF2B5EF4-FFF2-40B4-BE49-F238E27FC236}">
                <a16:creationId xmlns:a16="http://schemas.microsoft.com/office/drawing/2014/main" id="{C381A461-D5B0-ADD7-B215-168C866317D9}"/>
              </a:ext>
            </a:extLst>
          </p:cNvPr>
          <p:cNvSpPr/>
          <p:nvPr/>
        </p:nvSpPr>
        <p:spPr>
          <a:xfrm>
            <a:off x="8374485" y="4843826"/>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E251187-9DB9-62C5-94C4-65231CD7E39D}"/>
              </a:ext>
            </a:extLst>
          </p:cNvPr>
          <p:cNvSpPr txBox="1"/>
          <p:nvPr/>
        </p:nvSpPr>
        <p:spPr>
          <a:xfrm>
            <a:off x="8417544" y="4827415"/>
            <a:ext cx="2101567" cy="646331"/>
          </a:xfrm>
          <a:prstGeom prst="rect">
            <a:avLst/>
          </a:prstGeom>
          <a:noFill/>
        </p:spPr>
        <p:txBody>
          <a:bodyPr wrap="square" rtlCol="0">
            <a:spAutoFit/>
          </a:bodyPr>
          <a:lstStyle/>
          <a:p>
            <a:r>
              <a:rPr lang="en-US" dirty="0"/>
              <a:t>Return to regular operations</a:t>
            </a:r>
          </a:p>
        </p:txBody>
      </p:sp>
      <p:sp>
        <p:nvSpPr>
          <p:cNvPr id="12" name="Rectangle 11">
            <a:extLst>
              <a:ext uri="{FF2B5EF4-FFF2-40B4-BE49-F238E27FC236}">
                <a16:creationId xmlns:a16="http://schemas.microsoft.com/office/drawing/2014/main" id="{8F76BDAE-D680-25FE-3EA5-E782AFFD9403}"/>
              </a:ext>
            </a:extLst>
          </p:cNvPr>
          <p:cNvSpPr/>
          <p:nvPr/>
        </p:nvSpPr>
        <p:spPr>
          <a:xfrm>
            <a:off x="8390320"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EE48085-45B5-D554-D84A-AC8D4CB3E9A9}"/>
              </a:ext>
            </a:extLst>
          </p:cNvPr>
          <p:cNvSpPr txBox="1"/>
          <p:nvPr/>
        </p:nvSpPr>
        <p:spPr>
          <a:xfrm>
            <a:off x="8538059" y="2542202"/>
            <a:ext cx="1865397" cy="646331"/>
          </a:xfrm>
          <a:prstGeom prst="rect">
            <a:avLst/>
          </a:prstGeom>
          <a:noFill/>
        </p:spPr>
        <p:txBody>
          <a:bodyPr wrap="square" rtlCol="0">
            <a:spAutoFit/>
          </a:bodyPr>
          <a:lstStyle/>
          <a:p>
            <a:r>
              <a:rPr lang="en-US" dirty="0"/>
              <a:t>Consult CMP &amp; relevant staff</a:t>
            </a:r>
            <a:endParaRPr lang="en-US" b="1" dirty="0"/>
          </a:p>
        </p:txBody>
      </p:sp>
    </p:spTree>
    <p:extLst>
      <p:ext uri="{BB962C8B-B14F-4D97-AF65-F5344CB8AC3E}">
        <p14:creationId xmlns:p14="http://schemas.microsoft.com/office/powerpoint/2010/main" val="405840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0730-9554-993E-2977-D5570E00E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30693-56A9-927F-BD90-5FE074ED9814}"/>
              </a:ext>
            </a:extLst>
          </p:cNvPr>
          <p:cNvSpPr>
            <a:spLocks noGrp="1"/>
          </p:cNvSpPr>
          <p:nvPr>
            <p:ph type="title"/>
          </p:nvPr>
        </p:nvSpPr>
        <p:spPr>
          <a:xfrm>
            <a:off x="3550742" y="552091"/>
            <a:ext cx="6276974" cy="951589"/>
          </a:xfrm>
        </p:spPr>
        <p:txBody>
          <a:bodyPr/>
          <a:lstStyle/>
          <a:p>
            <a:r>
              <a:rPr lang="en-US" dirty="0"/>
              <a:t>NAGPRA</a:t>
            </a:r>
          </a:p>
        </p:txBody>
      </p:sp>
      <p:sp>
        <p:nvSpPr>
          <p:cNvPr id="4" name="Content Placeholder 3">
            <a:extLst>
              <a:ext uri="{FF2B5EF4-FFF2-40B4-BE49-F238E27FC236}">
                <a16:creationId xmlns:a16="http://schemas.microsoft.com/office/drawing/2014/main" id="{EF99346F-BEEB-DE07-4AA1-D7C7B61A041A}"/>
              </a:ext>
            </a:extLst>
          </p:cNvPr>
          <p:cNvSpPr>
            <a:spLocks noGrp="1"/>
          </p:cNvSpPr>
          <p:nvPr>
            <p:ph sz="half" idx="14"/>
          </p:nvPr>
        </p:nvSpPr>
        <p:spPr>
          <a:xfrm>
            <a:off x="2898839" y="1572691"/>
            <a:ext cx="8317801" cy="4581206"/>
          </a:xfrm>
        </p:spPr>
        <p:txBody>
          <a:bodyPr>
            <a:normAutofit fontScale="92500"/>
          </a:bodyPr>
          <a:lstStyle/>
          <a:p>
            <a:r>
              <a:rPr lang="en-US" sz="3200" b="1" dirty="0"/>
              <a:t>Native American Graves Protection and Repatriation Act (NAGPRA): </a:t>
            </a:r>
            <a:r>
              <a:rPr lang="en-US" sz="3200" dirty="0"/>
              <a:t>A federal law mandating the protection and return of Indigenous human remains, funerary objects, sacred objects, and objects of cultural patrimony.  </a:t>
            </a:r>
            <a:r>
              <a:rPr lang="en-US" sz="3200" i="1" dirty="0"/>
              <a:t>Applicable only to: </a:t>
            </a:r>
          </a:p>
          <a:p>
            <a:pPr marL="740664" lvl="1" indent="-457200">
              <a:buFont typeface="+mj-lt"/>
              <a:buAutoNum type="arabicPeriod"/>
            </a:pPr>
            <a:r>
              <a:rPr lang="en-US" sz="3200" i="1" dirty="0"/>
              <a:t>federal agencies (not counting The Smithsonian)</a:t>
            </a:r>
          </a:p>
          <a:p>
            <a:pPr marL="740664" lvl="1" indent="-457200">
              <a:buFont typeface="+mj-lt"/>
              <a:buAutoNum type="arabicPeriod"/>
            </a:pPr>
            <a:r>
              <a:rPr lang="en-US" sz="3200" i="1" dirty="0"/>
              <a:t>organizations receiving federal funds</a:t>
            </a:r>
          </a:p>
          <a:p>
            <a:pPr marL="740664" lvl="1" indent="-457200">
              <a:buFont typeface="+mj-lt"/>
              <a:buAutoNum type="arabicPeriod"/>
            </a:pPr>
            <a:r>
              <a:rPr lang="en-US" sz="3200" i="1" dirty="0"/>
              <a:t>organizations that HAVE received federal funds</a:t>
            </a:r>
          </a:p>
          <a:p>
            <a:endParaRPr lang="en-US" dirty="0"/>
          </a:p>
        </p:txBody>
      </p:sp>
    </p:spTree>
    <p:extLst>
      <p:ext uri="{BB962C8B-B14F-4D97-AF65-F5344CB8AC3E}">
        <p14:creationId xmlns:p14="http://schemas.microsoft.com/office/powerpoint/2010/main" val="136057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231392" y="2859879"/>
            <a:ext cx="2674366" cy="1138242"/>
          </a:xfrm>
        </p:spPr>
        <p:txBody>
          <a:bodyPr tIns="0" anchor="ctr">
            <a:noAutofit/>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13"/>
          </p:nvPr>
        </p:nvSpPr>
        <p:spPr>
          <a:xfrm>
            <a:off x="5372100" y="892175"/>
            <a:ext cx="3461659" cy="5073650"/>
          </a:xfrm>
        </p:spPr>
        <p:txBody>
          <a:bodyPr vert="horz" lIns="91440" tIns="45720" rIns="91440" bIns="45720" rtlCol="0" anchor="ctr">
            <a:normAutofit/>
          </a:bodyPr>
          <a:lstStyle/>
          <a:p>
            <a:r>
              <a:rPr lang="en-US" dirty="0"/>
              <a:t>Agreements &amp; Understandings</a:t>
            </a:r>
          </a:p>
          <a:p>
            <a:r>
              <a:rPr lang="en-US" dirty="0"/>
              <a:t>The Inventory Process</a:t>
            </a:r>
          </a:p>
          <a:p>
            <a:r>
              <a:rPr lang="en-US" dirty="0"/>
              <a:t>Sticky Situations</a:t>
            </a:r>
          </a:p>
          <a:p>
            <a:r>
              <a:rPr lang="en-US" dirty="0"/>
              <a:t>Resources</a:t>
            </a:r>
          </a:p>
          <a:p>
            <a:r>
              <a:rPr lang="en-US" dirty="0"/>
              <a:t>Questions</a:t>
            </a:r>
          </a:p>
          <a:p>
            <a:endParaRPr lang="en-US" dirty="0"/>
          </a:p>
        </p:txBody>
      </p:sp>
    </p:spTree>
    <p:extLst>
      <p:ext uri="{BB962C8B-B14F-4D97-AF65-F5344CB8AC3E}">
        <p14:creationId xmlns:p14="http://schemas.microsoft.com/office/powerpoint/2010/main" val="192978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9926-1C5F-F15F-7917-7F9FF46595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83E899-D69E-3DD0-4347-CEC117911A72}"/>
              </a:ext>
            </a:extLst>
          </p:cNvPr>
          <p:cNvSpPr>
            <a:spLocks noGrp="1"/>
          </p:cNvSpPr>
          <p:nvPr>
            <p:ph type="title"/>
          </p:nvPr>
        </p:nvSpPr>
        <p:spPr>
          <a:xfrm>
            <a:off x="832596" y="699754"/>
            <a:ext cx="10324765" cy="707727"/>
          </a:xfrm>
        </p:spPr>
        <p:txBody>
          <a:bodyPr/>
          <a:lstStyle/>
          <a:p>
            <a:r>
              <a:rPr lang="en-US" sz="3600" dirty="0"/>
              <a:t>NAGPRA: Response</a:t>
            </a:r>
          </a:p>
        </p:txBody>
      </p:sp>
      <p:sp>
        <p:nvSpPr>
          <p:cNvPr id="2" name="Rectangle 1">
            <a:extLst>
              <a:ext uri="{FF2B5EF4-FFF2-40B4-BE49-F238E27FC236}">
                <a16:creationId xmlns:a16="http://schemas.microsoft.com/office/drawing/2014/main" id="{D53C8866-ADE3-EC54-7C7C-2CD86E9502E6}"/>
              </a:ext>
            </a:extLst>
          </p:cNvPr>
          <p:cNvSpPr/>
          <p:nvPr/>
        </p:nvSpPr>
        <p:spPr>
          <a:xfrm>
            <a:off x="1201215" y="2565170"/>
            <a:ext cx="2316480" cy="629920"/>
          </a:xfrm>
          <a:prstGeom prst="rect">
            <a:avLst/>
          </a:prstGeom>
          <a:solidFill>
            <a:srgbClr val="AFF0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31D3B8-032D-BD55-54E3-57E2A29E65BF}"/>
              </a:ext>
            </a:extLst>
          </p:cNvPr>
          <p:cNvSpPr/>
          <p:nvPr/>
        </p:nvSpPr>
        <p:spPr>
          <a:xfrm>
            <a:off x="3598886"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9CAC5E-BA54-F23C-38CF-79B06F17EDFC}"/>
              </a:ext>
            </a:extLst>
          </p:cNvPr>
          <p:cNvSpPr txBox="1"/>
          <p:nvPr/>
        </p:nvSpPr>
        <p:spPr>
          <a:xfrm>
            <a:off x="1242876" y="2633556"/>
            <a:ext cx="2438400" cy="523220"/>
          </a:xfrm>
          <a:prstGeom prst="rect">
            <a:avLst/>
          </a:prstGeom>
          <a:noFill/>
        </p:spPr>
        <p:txBody>
          <a:bodyPr wrap="square" rtlCol="0">
            <a:spAutoFit/>
          </a:bodyPr>
          <a:lstStyle/>
          <a:p>
            <a:r>
              <a:rPr lang="en-US" sz="1400" dirty="0"/>
              <a:t>“Flag” the object record &amp; immediately restrict handling.</a:t>
            </a:r>
          </a:p>
        </p:txBody>
      </p:sp>
      <p:sp>
        <p:nvSpPr>
          <p:cNvPr id="22" name="TextBox 21">
            <a:extLst>
              <a:ext uri="{FF2B5EF4-FFF2-40B4-BE49-F238E27FC236}">
                <a16:creationId xmlns:a16="http://schemas.microsoft.com/office/drawing/2014/main" id="{1E4F793E-7A37-4F8A-1DB7-AC9F2B2B01EA}"/>
              </a:ext>
            </a:extLst>
          </p:cNvPr>
          <p:cNvSpPr txBox="1"/>
          <p:nvPr/>
        </p:nvSpPr>
        <p:spPr>
          <a:xfrm>
            <a:off x="3707759" y="2572000"/>
            <a:ext cx="2173919" cy="646331"/>
          </a:xfrm>
          <a:prstGeom prst="rect">
            <a:avLst/>
          </a:prstGeom>
          <a:noFill/>
        </p:spPr>
        <p:txBody>
          <a:bodyPr wrap="square" rtlCol="0">
            <a:spAutoFit/>
          </a:bodyPr>
          <a:lstStyle/>
          <a:p>
            <a:r>
              <a:rPr lang="en-US" sz="1200" dirty="0"/>
              <a:t>Immediately isolate in storage. </a:t>
            </a:r>
            <a:r>
              <a:rPr lang="en-US" sz="1200" b="1" dirty="0">
                <a:solidFill>
                  <a:srgbClr val="FF0000"/>
                </a:solidFill>
              </a:rPr>
              <a:t>Remove from exhibit &amp; website.</a:t>
            </a:r>
          </a:p>
        </p:txBody>
      </p:sp>
      <p:sp>
        <p:nvSpPr>
          <p:cNvPr id="39" name="Rectangle 38">
            <a:extLst>
              <a:ext uri="{FF2B5EF4-FFF2-40B4-BE49-F238E27FC236}">
                <a16:creationId xmlns:a16="http://schemas.microsoft.com/office/drawing/2014/main" id="{BA60C956-D0D3-9905-1D85-04FFB5E454A5}"/>
              </a:ext>
            </a:extLst>
          </p:cNvPr>
          <p:cNvSpPr/>
          <p:nvPr/>
        </p:nvSpPr>
        <p:spPr>
          <a:xfrm>
            <a:off x="5994979" y="2558613"/>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AF887FB-76C0-2B20-A248-66A28B7CF2CD}"/>
              </a:ext>
            </a:extLst>
          </p:cNvPr>
          <p:cNvSpPr txBox="1"/>
          <p:nvPr/>
        </p:nvSpPr>
        <p:spPr>
          <a:xfrm>
            <a:off x="6071742" y="2530335"/>
            <a:ext cx="2097473" cy="646331"/>
          </a:xfrm>
          <a:prstGeom prst="rect">
            <a:avLst/>
          </a:prstGeom>
          <a:noFill/>
        </p:spPr>
        <p:txBody>
          <a:bodyPr wrap="square" rtlCol="0">
            <a:spAutoFit/>
          </a:bodyPr>
          <a:lstStyle/>
          <a:p>
            <a:r>
              <a:rPr lang="en-US" dirty="0"/>
              <a:t>Label the object housing</a:t>
            </a:r>
            <a:endParaRPr lang="en-US" b="1" dirty="0"/>
          </a:p>
        </p:txBody>
      </p:sp>
      <p:sp>
        <p:nvSpPr>
          <p:cNvPr id="12" name="Rectangle 11">
            <a:extLst>
              <a:ext uri="{FF2B5EF4-FFF2-40B4-BE49-F238E27FC236}">
                <a16:creationId xmlns:a16="http://schemas.microsoft.com/office/drawing/2014/main" id="{BECA244D-9B79-AF51-A7F9-36FD19510802}"/>
              </a:ext>
            </a:extLst>
          </p:cNvPr>
          <p:cNvSpPr/>
          <p:nvPr/>
        </p:nvSpPr>
        <p:spPr>
          <a:xfrm>
            <a:off x="8390320" y="2565170"/>
            <a:ext cx="2316480" cy="62992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F99E7B-E61D-FF73-E1BA-5706E7D0313D}"/>
              </a:ext>
            </a:extLst>
          </p:cNvPr>
          <p:cNvSpPr txBox="1"/>
          <p:nvPr/>
        </p:nvSpPr>
        <p:spPr>
          <a:xfrm>
            <a:off x="8538059" y="2542202"/>
            <a:ext cx="2247602" cy="646331"/>
          </a:xfrm>
          <a:prstGeom prst="rect">
            <a:avLst/>
          </a:prstGeom>
          <a:noFill/>
        </p:spPr>
        <p:txBody>
          <a:bodyPr wrap="square" rtlCol="0">
            <a:spAutoFit/>
          </a:bodyPr>
          <a:lstStyle/>
          <a:p>
            <a:r>
              <a:rPr lang="en-US" b="1" dirty="0">
                <a:solidFill>
                  <a:srgbClr val="FF0000"/>
                </a:solidFill>
              </a:rPr>
              <a:t>STOP. Perform no further research.</a:t>
            </a:r>
          </a:p>
        </p:txBody>
      </p:sp>
      <p:sp>
        <p:nvSpPr>
          <p:cNvPr id="4" name="Rectangle 3">
            <a:extLst>
              <a:ext uri="{FF2B5EF4-FFF2-40B4-BE49-F238E27FC236}">
                <a16:creationId xmlns:a16="http://schemas.microsoft.com/office/drawing/2014/main" id="{A684B252-AE19-A416-27BB-EF3575FEEBA0}"/>
              </a:ext>
            </a:extLst>
          </p:cNvPr>
          <p:cNvSpPr/>
          <p:nvPr/>
        </p:nvSpPr>
        <p:spPr>
          <a:xfrm>
            <a:off x="8390320" y="3284270"/>
            <a:ext cx="2316480" cy="62992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00392C5-20FA-1993-9631-E64B2D13CB70}"/>
              </a:ext>
            </a:extLst>
          </p:cNvPr>
          <p:cNvSpPr txBox="1"/>
          <p:nvPr/>
        </p:nvSpPr>
        <p:spPr>
          <a:xfrm>
            <a:off x="8357579" y="3290827"/>
            <a:ext cx="2607944" cy="646331"/>
          </a:xfrm>
          <a:prstGeom prst="rect">
            <a:avLst/>
          </a:prstGeom>
          <a:noFill/>
        </p:spPr>
        <p:txBody>
          <a:bodyPr wrap="square" rtlCol="0">
            <a:spAutoFit/>
          </a:bodyPr>
          <a:lstStyle/>
          <a:p>
            <a:r>
              <a:rPr lang="en-US" dirty="0">
                <a:hlinkClick r:id="rId2"/>
              </a:rPr>
              <a:t>Consult the NPS official NAGPRA website</a:t>
            </a:r>
            <a:endParaRPr lang="en-US" dirty="0"/>
          </a:p>
        </p:txBody>
      </p:sp>
    </p:spTree>
    <p:extLst>
      <p:ext uri="{BB962C8B-B14F-4D97-AF65-F5344CB8AC3E}">
        <p14:creationId xmlns:p14="http://schemas.microsoft.com/office/powerpoint/2010/main" val="390949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044932" y="318214"/>
            <a:ext cx="6276974" cy="1329024"/>
          </a:xfrm>
        </p:spPr>
        <p:txBody>
          <a:bodyPr tIns="0" anchor="ctr">
            <a:noAutofit/>
          </a:bodyPr>
          <a:lstStyle/>
          <a:p>
            <a:r>
              <a:rPr lang="en-US" dirty="0"/>
              <a:t>Final Thoughts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13"/>
          </p:nvPr>
        </p:nvSpPr>
        <p:spPr>
          <a:xfrm>
            <a:off x="4874623" y="1296919"/>
            <a:ext cx="6617592" cy="1860261"/>
          </a:xfrm>
        </p:spPr>
        <p:txBody>
          <a:bodyPr vert="horz" lIns="91440" tIns="45720" rIns="91440" bIns="45720" rtlCol="0" anchor="ctr">
            <a:normAutofit fontScale="92500" lnSpcReduction="10000"/>
          </a:bodyPr>
          <a:lstStyle/>
          <a:p>
            <a:r>
              <a:rPr lang="en-US" dirty="0"/>
              <a:t>It doesn’t have to be scary! You have lots of free resources, and new information can only be helpful. </a:t>
            </a:r>
          </a:p>
          <a:p>
            <a:r>
              <a:rPr lang="en-US" dirty="0"/>
              <a:t>Good policies will create a super smooth runway for you moving forward. </a:t>
            </a:r>
          </a:p>
          <a:p>
            <a:r>
              <a:rPr lang="en-US" dirty="0"/>
              <a:t> And remember:</a:t>
            </a:r>
          </a:p>
        </p:txBody>
      </p:sp>
      <p:pic>
        <p:nvPicPr>
          <p:cNvPr id="5" name="Picture 4" descr="Michelle Tanner wearing overalls and a red shirt with a caption that says &quot;you got it, dude&quot;">
            <a:extLst>
              <a:ext uri="{FF2B5EF4-FFF2-40B4-BE49-F238E27FC236}">
                <a16:creationId xmlns:a16="http://schemas.microsoft.com/office/drawing/2014/main" id="{AC8D0FDD-7E29-A6E1-3E5C-E403BC93CCF9}"/>
              </a:ext>
            </a:extLst>
          </p:cNvPr>
          <p:cNvPicPr>
            <a:picLocks noChangeAspect="1"/>
          </p:cNvPicPr>
          <p:nvPr/>
        </p:nvPicPr>
        <p:blipFill>
          <a:blip r:embed="rId3"/>
          <a:stretch>
            <a:fillRect/>
          </a:stretch>
        </p:blipFill>
        <p:spPr>
          <a:xfrm>
            <a:off x="6547953" y="3226191"/>
            <a:ext cx="3270932" cy="2165357"/>
          </a:xfrm>
          <a:prstGeom prst="rect">
            <a:avLst/>
          </a:prstGeom>
        </p:spPr>
      </p:pic>
      <p:pic>
        <p:nvPicPr>
          <p:cNvPr id="4" name="Graphic 3" descr="Envelope with solid fill">
            <a:extLst>
              <a:ext uri="{FF2B5EF4-FFF2-40B4-BE49-F238E27FC236}">
                <a16:creationId xmlns:a16="http://schemas.microsoft.com/office/drawing/2014/main" id="{7F273DA2-9850-3F7B-F594-14BD941CD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523" y="5561081"/>
            <a:ext cx="563593" cy="563593"/>
          </a:xfrm>
          <a:prstGeom prst="rect">
            <a:avLst/>
          </a:prstGeom>
        </p:spPr>
      </p:pic>
      <p:sp>
        <p:nvSpPr>
          <p:cNvPr id="6" name="TextBox 5">
            <a:extLst>
              <a:ext uri="{FF2B5EF4-FFF2-40B4-BE49-F238E27FC236}">
                <a16:creationId xmlns:a16="http://schemas.microsoft.com/office/drawing/2014/main" id="{658A312B-2784-0412-1FB7-547A9E45556F}"/>
              </a:ext>
            </a:extLst>
          </p:cNvPr>
          <p:cNvSpPr txBox="1"/>
          <p:nvPr/>
        </p:nvSpPr>
        <p:spPr>
          <a:xfrm>
            <a:off x="7369116" y="5674903"/>
            <a:ext cx="2137194" cy="677108"/>
          </a:xfrm>
          <a:prstGeom prst="rect">
            <a:avLst/>
          </a:prstGeom>
          <a:noFill/>
        </p:spPr>
        <p:txBody>
          <a:bodyPr wrap="square">
            <a:spAutoFit/>
          </a:bodyPr>
          <a:lstStyle/>
          <a:p>
            <a:r>
              <a:rPr lang="en-US" sz="2000" dirty="0">
                <a:hlinkClick r:id="rId6"/>
              </a:rPr>
              <a:t>klowe@ccaha.org</a:t>
            </a:r>
            <a:endParaRPr lang="en-US" sz="2000" dirty="0"/>
          </a:p>
          <a:p>
            <a:endParaRPr lang="en-US" dirty="0"/>
          </a:p>
        </p:txBody>
      </p:sp>
    </p:spTree>
    <p:extLst>
      <p:ext uri="{BB962C8B-B14F-4D97-AF65-F5344CB8AC3E}">
        <p14:creationId xmlns:p14="http://schemas.microsoft.com/office/powerpoint/2010/main" val="132560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0674FD-6B15-D122-08FE-AC108E2ED300}"/>
            </a:ext>
          </a:extLst>
        </p:cNvPr>
        <p:cNvGrpSpPr/>
        <p:nvPr/>
      </p:nvGrpSpPr>
      <p:grpSpPr>
        <a:xfrm>
          <a:off x="0" y="0"/>
          <a:ext cx="0" cy="0"/>
          <a:chOff x="0" y="0"/>
          <a:chExt cx="0" cy="0"/>
        </a:xfrm>
      </p:grpSpPr>
      <p:pic>
        <p:nvPicPr>
          <p:cNvPr id="10" name="Graphic 9" descr="Envelope with solid fill">
            <a:extLst>
              <a:ext uri="{FF2B5EF4-FFF2-40B4-BE49-F238E27FC236}">
                <a16:creationId xmlns:a16="http://schemas.microsoft.com/office/drawing/2014/main" id="{B72F0E67-35AC-1CD3-6466-5C6E082127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5381" y="849702"/>
            <a:ext cx="914400" cy="914400"/>
          </a:xfrm>
          <a:prstGeom prst="rect">
            <a:avLst/>
          </a:prstGeom>
        </p:spPr>
      </p:pic>
      <p:sp>
        <p:nvSpPr>
          <p:cNvPr id="12" name="TextBox 11">
            <a:extLst>
              <a:ext uri="{FF2B5EF4-FFF2-40B4-BE49-F238E27FC236}">
                <a16:creationId xmlns:a16="http://schemas.microsoft.com/office/drawing/2014/main" id="{838FFBC7-325A-3BD3-3063-DDC83D85E6A6}"/>
              </a:ext>
            </a:extLst>
          </p:cNvPr>
          <p:cNvSpPr txBox="1"/>
          <p:nvPr/>
        </p:nvSpPr>
        <p:spPr>
          <a:xfrm>
            <a:off x="4505146" y="919363"/>
            <a:ext cx="6094562" cy="923330"/>
          </a:xfrm>
          <a:prstGeom prst="rect">
            <a:avLst/>
          </a:prstGeom>
          <a:noFill/>
        </p:spPr>
        <p:txBody>
          <a:bodyPr wrap="square">
            <a:spAutoFit/>
          </a:bodyPr>
          <a:lstStyle/>
          <a:p>
            <a:r>
              <a:rPr lang="en-US" sz="3600" dirty="0">
                <a:hlinkClick r:id="rId5"/>
              </a:rPr>
              <a:t>klowe@ccaha.org</a:t>
            </a:r>
            <a:endParaRPr lang="en-US" sz="3600" dirty="0"/>
          </a:p>
          <a:p>
            <a:endParaRPr lang="en-US" dirty="0"/>
          </a:p>
        </p:txBody>
      </p:sp>
    </p:spTree>
    <p:extLst>
      <p:ext uri="{BB962C8B-B14F-4D97-AF65-F5344CB8AC3E}">
        <p14:creationId xmlns:p14="http://schemas.microsoft.com/office/powerpoint/2010/main" val="371763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C1DEF1-3D34-8232-B87C-0ECED92A523E}"/>
              </a:ext>
            </a:extLst>
          </p:cNvPr>
          <p:cNvSpPr>
            <a:spLocks noGrp="1"/>
          </p:cNvSpPr>
          <p:nvPr>
            <p:ph type="title"/>
          </p:nvPr>
        </p:nvSpPr>
        <p:spPr>
          <a:xfrm>
            <a:off x="2517790" y="998772"/>
            <a:ext cx="7156415" cy="1195089"/>
          </a:xfrm>
        </p:spPr>
        <p:txBody>
          <a:bodyPr/>
          <a:lstStyle/>
          <a:p>
            <a:r>
              <a:rPr lang="en-US" dirty="0"/>
              <a:t>breathe</a:t>
            </a:r>
          </a:p>
        </p:txBody>
      </p:sp>
      <p:pic>
        <p:nvPicPr>
          <p:cNvPr id="17" name="Picture 16" descr="A blue birthday cake with candles lit by a ball of fire that drops into a glass of water before starting again. The words &quot;inhale&quot; and &quot;exhale&quot; invite you to breathe as the candles light and extinguish. ">
            <a:extLst>
              <a:ext uri="{FF2B5EF4-FFF2-40B4-BE49-F238E27FC236}">
                <a16:creationId xmlns:a16="http://schemas.microsoft.com/office/drawing/2014/main" id="{A50ED083-82A3-F7F2-A16A-638C378E0ACB}"/>
              </a:ext>
            </a:extLst>
          </p:cNvPr>
          <p:cNvPicPr>
            <a:picLocks noChangeAspect="1"/>
          </p:cNvPicPr>
          <p:nvPr/>
        </p:nvPicPr>
        <p:blipFill>
          <a:blip r:embed="rId2"/>
          <a:stretch>
            <a:fillRect/>
          </a:stretch>
        </p:blipFill>
        <p:spPr>
          <a:xfrm>
            <a:off x="4251233" y="2462085"/>
            <a:ext cx="3689531" cy="3689531"/>
          </a:xfrm>
          <a:prstGeom prst="rect">
            <a:avLst/>
          </a:prstGeom>
        </p:spPr>
      </p:pic>
    </p:spTree>
    <p:extLst>
      <p:ext uri="{BB962C8B-B14F-4D97-AF65-F5344CB8AC3E}">
        <p14:creationId xmlns:p14="http://schemas.microsoft.com/office/powerpoint/2010/main" val="106100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74DE4-E247-6221-003F-F5EDF18C756B}"/>
              </a:ext>
            </a:extLst>
          </p:cNvPr>
          <p:cNvSpPr>
            <a:spLocks noGrp="1"/>
          </p:cNvSpPr>
          <p:nvPr>
            <p:ph type="title"/>
          </p:nvPr>
        </p:nvSpPr>
        <p:spPr>
          <a:xfrm>
            <a:off x="4750242" y="784650"/>
            <a:ext cx="3992578" cy="751206"/>
          </a:xfrm>
        </p:spPr>
        <p:txBody>
          <a:bodyPr/>
          <a:lstStyle/>
          <a:p>
            <a:r>
              <a:rPr lang="en-US" dirty="0"/>
              <a:t>Remember:</a:t>
            </a:r>
          </a:p>
        </p:txBody>
      </p:sp>
      <p:sp>
        <p:nvSpPr>
          <p:cNvPr id="4" name="Content Placeholder 1">
            <a:extLst>
              <a:ext uri="{FF2B5EF4-FFF2-40B4-BE49-F238E27FC236}">
                <a16:creationId xmlns:a16="http://schemas.microsoft.com/office/drawing/2014/main" id="{507BCFCB-1A60-258C-B251-6BE67FFA7255}"/>
              </a:ext>
            </a:extLst>
          </p:cNvPr>
          <p:cNvSpPr txBox="1">
            <a:spLocks/>
          </p:cNvSpPr>
          <p:nvPr/>
        </p:nvSpPr>
        <p:spPr>
          <a:xfrm>
            <a:off x="2833863" y="2286925"/>
            <a:ext cx="8912352" cy="3341811"/>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1pPr>
            <a:lvl2pPr marL="514350" indent="-28575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You won’t leave this session an expert (and that’s not your job)</a:t>
            </a:r>
          </a:p>
          <a:p>
            <a:r>
              <a:rPr lang="en-US" sz="2400" dirty="0"/>
              <a:t>Perfectionism isn’t your friend</a:t>
            </a:r>
          </a:p>
          <a:p>
            <a:r>
              <a:rPr lang="en-US" sz="2400" dirty="0"/>
              <a:t>Stress is an excellent motivator, until it isn’t</a:t>
            </a:r>
          </a:p>
          <a:p>
            <a:r>
              <a:rPr lang="en-US" sz="2400" dirty="0"/>
              <a:t>Knowledge is power</a:t>
            </a:r>
          </a:p>
          <a:p>
            <a:r>
              <a:rPr lang="en-US" sz="2400" dirty="0"/>
              <a:t>“The dishes are never done”</a:t>
            </a:r>
          </a:p>
        </p:txBody>
      </p:sp>
    </p:spTree>
    <p:extLst>
      <p:ext uri="{BB962C8B-B14F-4D97-AF65-F5344CB8AC3E}">
        <p14:creationId xmlns:p14="http://schemas.microsoft.com/office/powerpoint/2010/main" val="3321089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C1F50-A7E5-9AD9-1113-DDBAD534D1B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25E44C3-FE53-1784-E517-679CDC136C8F}"/>
              </a:ext>
            </a:extLst>
          </p:cNvPr>
          <p:cNvSpPr/>
          <p:nvPr/>
        </p:nvSpPr>
        <p:spPr>
          <a:xfrm>
            <a:off x="4451231" y="2834620"/>
            <a:ext cx="3312542" cy="659078"/>
          </a:xfrm>
          <a:prstGeom prst="rect">
            <a:avLst/>
          </a:prstGeom>
          <a:solidFill>
            <a:srgbClr val="B4E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E412832-ADBC-88DE-7888-50BA39EC58B1}"/>
              </a:ext>
            </a:extLst>
          </p:cNvPr>
          <p:cNvSpPr>
            <a:spLocks noGrp="1"/>
          </p:cNvSpPr>
          <p:nvPr>
            <p:ph type="title"/>
          </p:nvPr>
        </p:nvSpPr>
        <p:spPr>
          <a:xfrm>
            <a:off x="3884955" y="2311879"/>
            <a:ext cx="6699655" cy="2493589"/>
          </a:xfrm>
        </p:spPr>
        <p:txBody>
          <a:bodyPr/>
          <a:lstStyle/>
          <a:p>
            <a:r>
              <a:rPr lang="en-US" sz="5400" dirty="0"/>
              <a:t>Respond, don’t react</a:t>
            </a:r>
          </a:p>
        </p:txBody>
      </p:sp>
    </p:spTree>
    <p:extLst>
      <p:ext uri="{BB962C8B-B14F-4D97-AF65-F5344CB8AC3E}">
        <p14:creationId xmlns:p14="http://schemas.microsoft.com/office/powerpoint/2010/main" val="178746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395146B-3BC9-A7DC-4A42-35D56FD802CC}"/>
              </a:ext>
            </a:extLst>
          </p:cNvPr>
          <p:cNvSpPr/>
          <p:nvPr/>
        </p:nvSpPr>
        <p:spPr>
          <a:xfrm>
            <a:off x="6505303" y="5438950"/>
            <a:ext cx="1280160" cy="4374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31E315B-67AF-31D1-0854-96C16AA53E78}"/>
              </a:ext>
            </a:extLst>
          </p:cNvPr>
          <p:cNvSpPr/>
          <p:nvPr/>
        </p:nvSpPr>
        <p:spPr>
          <a:xfrm>
            <a:off x="3840481" y="3828386"/>
            <a:ext cx="4840220" cy="2196556"/>
          </a:xfrm>
          <a:prstGeom prst="roundRect">
            <a:avLst/>
          </a:prstGeom>
          <a:solidFill>
            <a:schemeClr val="accent1">
              <a:lumMod val="60000"/>
              <a:lumOff val="4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122103" y="589975"/>
            <a:ext cx="6276974" cy="1293690"/>
          </a:xfrm>
        </p:spPr>
        <p:txBody>
          <a:bodyPr/>
          <a:lstStyle/>
          <a:p>
            <a:r>
              <a:rPr lang="en-US" dirty="0"/>
              <a:t>What is an inventory?</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313082" y="3828386"/>
            <a:ext cx="1649830" cy="979447"/>
          </a:xfrm>
        </p:spPr>
        <p:txBody>
          <a:bodyPr vert="horz" lIns="91440" tIns="45720" rIns="91440" bIns="45720" rtlCol="0" anchor="t">
            <a:normAutofit fontScale="62500" lnSpcReduction="20000"/>
          </a:bodyPr>
          <a:lstStyle/>
          <a:p>
            <a:r>
              <a:rPr lang="en-US" sz="2800" dirty="0"/>
              <a:t>A list of objects and their locations</a:t>
            </a:r>
          </a:p>
        </p:txBody>
      </p:sp>
      <p:cxnSp>
        <p:nvCxnSpPr>
          <p:cNvPr id="8" name="Straight Arrow Connector 7">
            <a:extLst>
              <a:ext uri="{FF2B5EF4-FFF2-40B4-BE49-F238E27FC236}">
                <a16:creationId xmlns:a16="http://schemas.microsoft.com/office/drawing/2014/main" id="{C8B00FA4-E310-535E-EEA1-B0E946DDEC37}"/>
              </a:ext>
            </a:extLst>
          </p:cNvPr>
          <p:cNvCxnSpPr>
            <a:cxnSpLocks/>
          </p:cNvCxnSpPr>
          <p:nvPr/>
        </p:nvCxnSpPr>
        <p:spPr>
          <a:xfrm>
            <a:off x="483770" y="3431095"/>
            <a:ext cx="11147398"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0" name="Content Placeholder 3">
            <a:extLst>
              <a:ext uri="{FF2B5EF4-FFF2-40B4-BE49-F238E27FC236}">
                <a16:creationId xmlns:a16="http://schemas.microsoft.com/office/drawing/2014/main" id="{A445EC10-2333-6064-085D-64577AE2D164}"/>
              </a:ext>
            </a:extLst>
          </p:cNvPr>
          <p:cNvSpPr txBox="1">
            <a:spLocks/>
          </p:cNvSpPr>
          <p:nvPr/>
        </p:nvSpPr>
        <p:spPr>
          <a:xfrm>
            <a:off x="10453918" y="3793716"/>
            <a:ext cx="1649830" cy="979447"/>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 complete report of the status of collections.</a:t>
            </a:r>
          </a:p>
        </p:txBody>
      </p:sp>
      <p:cxnSp>
        <p:nvCxnSpPr>
          <p:cNvPr id="12" name="Straight Connector 11">
            <a:extLst>
              <a:ext uri="{FF2B5EF4-FFF2-40B4-BE49-F238E27FC236}">
                <a16:creationId xmlns:a16="http://schemas.microsoft.com/office/drawing/2014/main" id="{C155F9A2-5532-D3D4-0C05-AF5AED253CB0}"/>
              </a:ext>
            </a:extLst>
          </p:cNvPr>
          <p:cNvCxnSpPr/>
          <p:nvPr/>
        </p:nvCxnSpPr>
        <p:spPr>
          <a:xfrm>
            <a:off x="1036320" y="3427956"/>
            <a:ext cx="0" cy="36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F1D5F7-6F4C-A262-1061-FB518F611BBA}"/>
              </a:ext>
            </a:extLst>
          </p:cNvPr>
          <p:cNvCxnSpPr/>
          <p:nvPr/>
        </p:nvCxnSpPr>
        <p:spPr>
          <a:xfrm>
            <a:off x="11076432" y="3462626"/>
            <a:ext cx="0" cy="36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9D261A-99FB-5BC0-B6AF-5AC81B97FED6}"/>
              </a:ext>
            </a:extLst>
          </p:cNvPr>
          <p:cNvCxnSpPr/>
          <p:nvPr/>
        </p:nvCxnSpPr>
        <p:spPr>
          <a:xfrm>
            <a:off x="6260592" y="3462626"/>
            <a:ext cx="0" cy="36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F609DE8A-353E-450A-6D5C-E28736523580}"/>
              </a:ext>
            </a:extLst>
          </p:cNvPr>
          <p:cNvSpPr txBox="1">
            <a:spLocks/>
          </p:cNvSpPr>
          <p:nvPr/>
        </p:nvSpPr>
        <p:spPr>
          <a:xfrm>
            <a:off x="4025867" y="3968688"/>
            <a:ext cx="4469447" cy="1915952"/>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spcBef>
                <a:spcPts val="0"/>
              </a:spcBef>
              <a:spcAft>
                <a:spcPts val="0"/>
              </a:spcAft>
              <a:buClrTx/>
              <a:defRPr/>
            </a:pPr>
            <a:r>
              <a:rPr lang="en-US" sz="2800" dirty="0"/>
              <a:t>A list of the property held by a collecting organization, ideally connecting each object to an identification number, a physical location, and a record.</a:t>
            </a:r>
          </a:p>
        </p:txBody>
      </p:sp>
      <p:sp>
        <p:nvSpPr>
          <p:cNvPr id="17" name="Content Placeholder 3">
            <a:extLst>
              <a:ext uri="{FF2B5EF4-FFF2-40B4-BE49-F238E27FC236}">
                <a16:creationId xmlns:a16="http://schemas.microsoft.com/office/drawing/2014/main" id="{07C9B4BA-B42E-28A7-A74A-00972F0B7F96}"/>
              </a:ext>
            </a:extLst>
          </p:cNvPr>
          <p:cNvSpPr txBox="1">
            <a:spLocks/>
          </p:cNvSpPr>
          <p:nvPr/>
        </p:nvSpPr>
        <p:spPr>
          <a:xfrm>
            <a:off x="353419" y="2819948"/>
            <a:ext cx="980584" cy="49077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t>Basic</a:t>
            </a:r>
          </a:p>
        </p:txBody>
      </p:sp>
      <p:sp>
        <p:nvSpPr>
          <p:cNvPr id="18" name="Content Placeholder 3">
            <a:extLst>
              <a:ext uri="{FF2B5EF4-FFF2-40B4-BE49-F238E27FC236}">
                <a16:creationId xmlns:a16="http://schemas.microsoft.com/office/drawing/2014/main" id="{B3897B84-6C88-1DD2-08CE-69D091EFC312}"/>
              </a:ext>
            </a:extLst>
          </p:cNvPr>
          <p:cNvSpPr txBox="1">
            <a:spLocks/>
          </p:cNvSpPr>
          <p:nvPr/>
        </p:nvSpPr>
        <p:spPr>
          <a:xfrm>
            <a:off x="9252135" y="2730360"/>
            <a:ext cx="2586446" cy="64054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t>Comprehensive</a:t>
            </a:r>
          </a:p>
        </p:txBody>
      </p:sp>
    </p:spTree>
    <p:extLst>
      <p:ext uri="{BB962C8B-B14F-4D97-AF65-F5344CB8AC3E}">
        <p14:creationId xmlns:p14="http://schemas.microsoft.com/office/powerpoint/2010/main" val="25631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556D-7314-5516-4770-546342C2FF48}"/>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86775C8-83DB-4DBC-C447-69FD1D9FC629}"/>
              </a:ext>
            </a:extLst>
          </p:cNvPr>
          <p:cNvSpPr/>
          <p:nvPr/>
        </p:nvSpPr>
        <p:spPr>
          <a:xfrm>
            <a:off x="2844614" y="4745662"/>
            <a:ext cx="8754644" cy="1158942"/>
          </a:xfrm>
          <a:prstGeom prst="roundRect">
            <a:avLst/>
          </a:prstGeom>
          <a:solidFill>
            <a:schemeClr val="bg1">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ntent Placeholder 3">
            <a:extLst>
              <a:ext uri="{FF2B5EF4-FFF2-40B4-BE49-F238E27FC236}">
                <a16:creationId xmlns:a16="http://schemas.microsoft.com/office/drawing/2014/main" id="{EB94ACEA-B381-1C54-160C-A52DB213B7BC}"/>
              </a:ext>
            </a:extLst>
          </p:cNvPr>
          <p:cNvSpPr txBox="1">
            <a:spLocks/>
          </p:cNvSpPr>
          <p:nvPr/>
        </p:nvSpPr>
        <p:spPr>
          <a:xfrm>
            <a:off x="2970179" y="4870831"/>
            <a:ext cx="8233396" cy="112993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0"/>
              </a:spcAft>
              <a:buClrTx/>
              <a:defRPr/>
            </a:pPr>
            <a:r>
              <a:rPr lang="en-US" sz="2400" dirty="0"/>
              <a:t>Most limited in scope –  Monitors record accuracy and overall collection health through a representative sampling of objects. Good to perform routinely. </a:t>
            </a:r>
          </a:p>
        </p:txBody>
      </p:sp>
      <p:sp>
        <p:nvSpPr>
          <p:cNvPr id="6" name="Rectangle: Rounded Corners 5">
            <a:extLst>
              <a:ext uri="{FF2B5EF4-FFF2-40B4-BE49-F238E27FC236}">
                <a16:creationId xmlns:a16="http://schemas.microsoft.com/office/drawing/2014/main" id="{2070BE4F-0F4C-799F-DB6C-1413E754354C}"/>
              </a:ext>
            </a:extLst>
          </p:cNvPr>
          <p:cNvSpPr/>
          <p:nvPr/>
        </p:nvSpPr>
        <p:spPr>
          <a:xfrm>
            <a:off x="2845172" y="920779"/>
            <a:ext cx="3422468" cy="495420"/>
          </a:xfrm>
          <a:prstGeom prst="roundRect">
            <a:avLst/>
          </a:prstGeom>
          <a:solidFill>
            <a:schemeClr val="accent1">
              <a:lumMod val="60000"/>
              <a:lumOff val="4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0C03DB5-3DF1-976D-864A-2DB0AA5E865B}"/>
              </a:ext>
            </a:extLst>
          </p:cNvPr>
          <p:cNvSpPr/>
          <p:nvPr/>
        </p:nvSpPr>
        <p:spPr>
          <a:xfrm>
            <a:off x="2845172" y="1424084"/>
            <a:ext cx="8754644" cy="1158942"/>
          </a:xfrm>
          <a:prstGeom prst="roundRect">
            <a:avLst/>
          </a:prstGeom>
          <a:solidFill>
            <a:schemeClr val="bg1">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F35E4D73-06A1-0BE7-25E3-BC200BB87B0A}"/>
              </a:ext>
            </a:extLst>
          </p:cNvPr>
          <p:cNvSpPr txBox="1">
            <a:spLocks/>
          </p:cNvSpPr>
          <p:nvPr/>
        </p:nvSpPr>
        <p:spPr>
          <a:xfrm>
            <a:off x="3065974" y="1527668"/>
            <a:ext cx="8233396" cy="112993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0"/>
              </a:spcAft>
              <a:buClrTx/>
              <a:defRPr/>
            </a:pPr>
            <a:r>
              <a:rPr lang="en-US" sz="2400" dirty="0"/>
              <a:t>Includes objects in the permanent collection, acquired objects that have not been accessioned, objects in temporary custody, loans, and external loans. Good to perform routinely. </a:t>
            </a:r>
          </a:p>
        </p:txBody>
      </p:sp>
      <p:sp>
        <p:nvSpPr>
          <p:cNvPr id="17" name="Content Placeholder 3">
            <a:extLst>
              <a:ext uri="{FF2B5EF4-FFF2-40B4-BE49-F238E27FC236}">
                <a16:creationId xmlns:a16="http://schemas.microsoft.com/office/drawing/2014/main" id="{DFDBF55F-A5E4-6EF6-E9C5-3FCE69B3F467}"/>
              </a:ext>
            </a:extLst>
          </p:cNvPr>
          <p:cNvSpPr txBox="1">
            <a:spLocks/>
          </p:cNvSpPr>
          <p:nvPr/>
        </p:nvSpPr>
        <p:spPr>
          <a:xfrm>
            <a:off x="2970180" y="941782"/>
            <a:ext cx="3201666" cy="42328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b="1" dirty="0"/>
              <a:t>Complete Inventory</a:t>
            </a:r>
          </a:p>
        </p:txBody>
      </p:sp>
      <p:sp>
        <p:nvSpPr>
          <p:cNvPr id="7" name="Rectangle: Rounded Corners 6">
            <a:extLst>
              <a:ext uri="{FF2B5EF4-FFF2-40B4-BE49-F238E27FC236}">
                <a16:creationId xmlns:a16="http://schemas.microsoft.com/office/drawing/2014/main" id="{98B18018-BABA-42C5-5289-A94E961A07C2}"/>
              </a:ext>
            </a:extLst>
          </p:cNvPr>
          <p:cNvSpPr/>
          <p:nvPr/>
        </p:nvSpPr>
        <p:spPr>
          <a:xfrm>
            <a:off x="2845172" y="2601984"/>
            <a:ext cx="3422468" cy="495420"/>
          </a:xfrm>
          <a:prstGeom prst="roundRect">
            <a:avLst/>
          </a:prstGeom>
          <a:solidFill>
            <a:schemeClr val="accent1">
              <a:lumMod val="60000"/>
              <a:lumOff val="4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BF5FE75-E1BA-E837-187B-47145EAC30A6}"/>
              </a:ext>
            </a:extLst>
          </p:cNvPr>
          <p:cNvSpPr txBox="1">
            <a:spLocks/>
          </p:cNvSpPr>
          <p:nvPr/>
        </p:nvSpPr>
        <p:spPr>
          <a:xfrm>
            <a:off x="2970180" y="2682006"/>
            <a:ext cx="2941671" cy="41539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b="1" dirty="0"/>
              <a:t>Partial Inventory</a:t>
            </a:r>
          </a:p>
        </p:txBody>
      </p:sp>
      <p:sp>
        <p:nvSpPr>
          <p:cNvPr id="11" name="Rectangle: Rounded Corners 10">
            <a:extLst>
              <a:ext uri="{FF2B5EF4-FFF2-40B4-BE49-F238E27FC236}">
                <a16:creationId xmlns:a16="http://schemas.microsoft.com/office/drawing/2014/main" id="{1EA15B8E-34DF-35D6-6F75-4430DA83B38F}"/>
              </a:ext>
            </a:extLst>
          </p:cNvPr>
          <p:cNvSpPr/>
          <p:nvPr/>
        </p:nvSpPr>
        <p:spPr>
          <a:xfrm>
            <a:off x="2845172" y="3094352"/>
            <a:ext cx="8754644" cy="1158942"/>
          </a:xfrm>
          <a:prstGeom prst="roundRect">
            <a:avLst/>
          </a:prstGeom>
          <a:solidFill>
            <a:schemeClr val="bg1">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3">
            <a:extLst>
              <a:ext uri="{FF2B5EF4-FFF2-40B4-BE49-F238E27FC236}">
                <a16:creationId xmlns:a16="http://schemas.microsoft.com/office/drawing/2014/main" id="{51533C4D-671F-FEF5-553A-2C4AC9BC457C}"/>
              </a:ext>
            </a:extLst>
          </p:cNvPr>
          <p:cNvSpPr txBox="1">
            <a:spLocks/>
          </p:cNvSpPr>
          <p:nvPr/>
        </p:nvSpPr>
        <p:spPr>
          <a:xfrm>
            <a:off x="2970180" y="3149973"/>
            <a:ext cx="8233396" cy="112993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spcBef>
                <a:spcPts val="0"/>
              </a:spcBef>
              <a:spcAft>
                <a:spcPts val="0"/>
              </a:spcAft>
              <a:buClrTx/>
              <a:defRPr/>
            </a:pPr>
            <a:r>
              <a:rPr lang="en-US" sz="2400" dirty="0"/>
              <a:t>Focused on one part of the collection and usually precipitated by museum activity. Ex.: objects in one storage room, objects on exhibit, objects gifted by a specific donor.</a:t>
            </a:r>
          </a:p>
        </p:txBody>
      </p:sp>
      <p:sp>
        <p:nvSpPr>
          <p:cNvPr id="23" name="Rectangle: Rounded Corners 22">
            <a:extLst>
              <a:ext uri="{FF2B5EF4-FFF2-40B4-BE49-F238E27FC236}">
                <a16:creationId xmlns:a16="http://schemas.microsoft.com/office/drawing/2014/main" id="{29EADAA6-FEAD-F692-016E-F7BB925D819A}"/>
              </a:ext>
            </a:extLst>
          </p:cNvPr>
          <p:cNvSpPr/>
          <p:nvPr/>
        </p:nvSpPr>
        <p:spPr>
          <a:xfrm>
            <a:off x="2845172" y="4253294"/>
            <a:ext cx="3422468" cy="495420"/>
          </a:xfrm>
          <a:prstGeom prst="roundRect">
            <a:avLst/>
          </a:prstGeom>
          <a:solidFill>
            <a:schemeClr val="accent1">
              <a:lumMod val="60000"/>
              <a:lumOff val="4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3">
            <a:extLst>
              <a:ext uri="{FF2B5EF4-FFF2-40B4-BE49-F238E27FC236}">
                <a16:creationId xmlns:a16="http://schemas.microsoft.com/office/drawing/2014/main" id="{8562CF1E-24AF-AB41-0855-9F9042918945}"/>
              </a:ext>
            </a:extLst>
          </p:cNvPr>
          <p:cNvSpPr txBox="1">
            <a:spLocks/>
          </p:cNvSpPr>
          <p:nvPr/>
        </p:nvSpPr>
        <p:spPr>
          <a:xfrm>
            <a:off x="2970179" y="4332479"/>
            <a:ext cx="2941671" cy="415398"/>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00000"/>
              </a:lnSpc>
              <a:spcBef>
                <a:spcPts val="1000"/>
              </a:spcBef>
              <a:spcAft>
                <a:spcPts val="600"/>
              </a:spcAft>
              <a:buClr>
                <a:schemeClr val="accent2"/>
              </a:buClr>
              <a:buFont typeface="Arial" panose="020B0604020202020204" pitchFamily="34" charset="0"/>
              <a:buNone/>
              <a:defRPr sz="1800" kern="1200">
                <a:solidFill>
                  <a:schemeClr val="tx2"/>
                </a:solidFill>
                <a:latin typeface="+mn-lt"/>
                <a:ea typeface="+mn-ea"/>
                <a:cs typeface="+mn-cs"/>
              </a:defRPr>
            </a:lvl1pPr>
            <a:lvl2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2pPr>
            <a:lvl3pPr marL="6858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3pPr>
            <a:lvl4pPr marL="9144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4pPr>
            <a:lvl5pPr marL="11430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kern="1200">
                <a:solidFill>
                  <a:schemeClr val="tx2"/>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b="1" dirty="0"/>
              <a:t>Spot Inventory</a:t>
            </a:r>
          </a:p>
        </p:txBody>
      </p:sp>
    </p:spTree>
    <p:extLst>
      <p:ext uri="{BB962C8B-B14F-4D97-AF65-F5344CB8AC3E}">
        <p14:creationId xmlns:p14="http://schemas.microsoft.com/office/powerpoint/2010/main" val="35025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6" grpId="0" animBg="1"/>
      <p:bldP spid="16" grpId="0" animBg="1"/>
      <p:bldP spid="15" grpId="0"/>
      <p:bldP spid="7" grpId="0" animBg="1"/>
      <p:bldP spid="11" grpId="0" animBg="1"/>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0E0F-25D1-A593-CCB5-C8A13DB69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4D85B-B92A-8E69-6763-CCCBB12B6B24}"/>
              </a:ext>
            </a:extLst>
          </p:cNvPr>
          <p:cNvSpPr>
            <a:spLocks noGrp="1"/>
          </p:cNvSpPr>
          <p:nvPr>
            <p:ph type="title"/>
          </p:nvPr>
        </p:nvSpPr>
        <p:spPr>
          <a:xfrm>
            <a:off x="2517792" y="463296"/>
            <a:ext cx="7156415" cy="754699"/>
          </a:xfrm>
        </p:spPr>
        <p:txBody>
          <a:bodyPr/>
          <a:lstStyle/>
          <a:p>
            <a:r>
              <a:rPr lang="en-US" sz="4000" dirty="0"/>
              <a:t>Why Conduct one?</a:t>
            </a:r>
          </a:p>
        </p:txBody>
      </p:sp>
      <p:sp>
        <p:nvSpPr>
          <p:cNvPr id="3" name="TextBox 2">
            <a:extLst>
              <a:ext uri="{FF2B5EF4-FFF2-40B4-BE49-F238E27FC236}">
                <a16:creationId xmlns:a16="http://schemas.microsoft.com/office/drawing/2014/main" id="{5EAE7B9F-AB52-D600-BBC6-C542567D04A9}"/>
              </a:ext>
            </a:extLst>
          </p:cNvPr>
          <p:cNvSpPr txBox="1"/>
          <p:nvPr/>
        </p:nvSpPr>
        <p:spPr>
          <a:xfrm>
            <a:off x="2808924" y="1832333"/>
            <a:ext cx="6730711" cy="3385542"/>
          </a:xfrm>
          <a:prstGeom prst="rect">
            <a:avLst/>
          </a:prstGeom>
          <a:noFill/>
        </p:spPr>
        <p:txBody>
          <a:bodyPr wrap="square">
            <a:spAutoFit/>
          </a:bodyPr>
          <a:lstStyle/>
          <a:p>
            <a:r>
              <a:rPr lang="en-US" sz="2800" b="1" dirty="0"/>
              <a:t>“[the objects in our collections] are not ours; they are not even “our museum’s.” These objects belong to current and future generations and, as such, are not ours to lose track of or misplace.”</a:t>
            </a:r>
          </a:p>
          <a:p>
            <a:endParaRPr lang="en-US" sz="3200" b="1" dirty="0"/>
          </a:p>
          <a:p>
            <a:r>
              <a:rPr lang="en-US" sz="1400" b="1" dirty="0"/>
              <a:t>- </a:t>
            </a:r>
            <a:r>
              <a:rPr lang="en-US" sz="1400" i="1" dirty="0"/>
              <a:t>Museum Registration Methods, 5</a:t>
            </a:r>
            <a:r>
              <a:rPr lang="en-US" sz="1400" i="1" baseline="30000" dirty="0"/>
              <a:t>th</a:t>
            </a:r>
            <a:r>
              <a:rPr lang="en-US" sz="1400" i="1" dirty="0"/>
              <a:t> Edition. </a:t>
            </a:r>
            <a:endParaRPr lang="en-US" sz="1400" b="1" dirty="0"/>
          </a:p>
        </p:txBody>
      </p:sp>
    </p:spTree>
    <p:extLst>
      <p:ext uri="{BB962C8B-B14F-4D97-AF65-F5344CB8AC3E}">
        <p14:creationId xmlns:p14="http://schemas.microsoft.com/office/powerpoint/2010/main" val="90675404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TM56596226_Win32_LW_V0" id="{9BD71EDD-469E-4D4E-A40A-B14F6807FCBA}" vid="{17CDA7A4-B369-430D-9DFB-4C96400196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a8a11e-6997-4d6e-9a6f-60b1dede25d9" xsi:nil="true"/>
    <MediaServiceKeyPoints xmlns="c59caec2-f0d0-47ff-a57c-2a933eecc63f" xsi:nil="true"/>
    <SurveyType xmlns="c59caec2-f0d0-47ff-a57c-2a933eecc63f" xsi:nil="true"/>
    <lcf76f155ced4ddcb4097134ff3c332f xmlns="c59caec2-f0d0-47ff-a57c-2a933eecc63f">
      <Terms xmlns="http://schemas.microsoft.com/office/infopath/2007/PartnerControls"/>
    </lcf76f155ced4ddcb4097134ff3c332f>
    <Details xmlns="c59caec2-f0d0-47ff-a57c-2a933eecc6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E49CAF382CAB47BF1E501A40E1DCEE" ma:contentTypeVersion="21" ma:contentTypeDescription="Create a new document." ma:contentTypeScope="" ma:versionID="de8e2965069f67dfb781114027c0a4cf">
  <xsd:schema xmlns:xsd="http://www.w3.org/2001/XMLSchema" xmlns:xs="http://www.w3.org/2001/XMLSchema" xmlns:p="http://schemas.microsoft.com/office/2006/metadata/properties" xmlns:ns2="c59caec2-f0d0-47ff-a57c-2a933eecc63f" xmlns:ns3="b5a8a11e-6997-4d6e-9a6f-60b1dede25d9" targetNamespace="http://schemas.microsoft.com/office/2006/metadata/properties" ma:root="true" ma:fieldsID="c01d5bae5a6c06b3136254820dcbf460" ns2:_="" ns3:_="">
    <xsd:import namespace="c59caec2-f0d0-47ff-a57c-2a933eecc63f"/>
    <xsd:import namespace="b5a8a11e-6997-4d6e-9a6f-60b1dede25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SurveyType" minOccurs="0"/>
                <xsd:element ref="ns2: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caec2-f0d0-47ff-a57c-2a933eecc6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f3a907f-0ffc-46ea-90c2-37cb7b8a7ad4" ma:termSetId="09814cd3-568e-fe90-9814-8d621ff8fb84" ma:anchorId="fba54fb3-c3e1-fe81-a776-ca4b69148c4d" ma:open="true" ma:isKeyword="false">
      <xsd:complexType>
        <xsd:sequence>
          <xsd:element ref="pc:Terms" minOccurs="0" maxOccurs="1"/>
        </xsd:sequence>
      </xsd:complexType>
    </xsd:element>
    <xsd:element name="SurveyType" ma:index="24" nillable="true" ma:displayName="Survey Type" ma:description="Type of survey conducted" ma:format="Dropdown" ma:internalName="SurveyType">
      <xsd:simpleType>
        <xsd:restriction base="dms:Text">
          <xsd:maxLength value="255"/>
        </xsd:restriction>
      </xsd:simpleType>
    </xsd:element>
    <xsd:element name="Details" ma:index="25" nillable="true" ma:displayName="Details" ma:format="Dropdown" ma:internalName="Details">
      <xsd:simpleType>
        <xsd:restriction base="dms:Note">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a8a11e-6997-4d6e-9a6f-60b1dede25d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d02b687-22b8-4cd6-a6c2-3731881bee0a}" ma:internalName="TaxCatchAll" ma:showField="CatchAllData" ma:web="b5a8a11e-6997-4d6e-9a6f-60b1dede25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14155-A57F-48FA-B253-A79CB6269DDC}">
  <ds:schemaRefs>
    <ds:schemaRef ds:uri="http://schemas.microsoft.com/sharepoint/v3/contenttype/forms"/>
  </ds:schemaRefs>
</ds:datastoreItem>
</file>

<file path=customXml/itemProps2.xml><?xml version="1.0" encoding="utf-8"?>
<ds:datastoreItem xmlns:ds="http://schemas.openxmlformats.org/officeDocument/2006/customXml" ds:itemID="{89316C43-4A17-4971-BB8F-F0F6B8CDF2E0}">
  <ds:schemaRefs>
    <ds:schemaRef ds:uri="http://schemas.microsoft.com/office/2006/documentManagement/types"/>
    <ds:schemaRef ds:uri="b5a8a11e-6997-4d6e-9a6f-60b1dede25d9"/>
    <ds:schemaRef ds:uri="http://purl.org/dc/elements/1.1/"/>
    <ds:schemaRef ds:uri="http://schemas.microsoft.com/office/2006/metadata/properties"/>
    <ds:schemaRef ds:uri="http://purl.org/dc/dcmitype/"/>
    <ds:schemaRef ds:uri="http://schemas.microsoft.com/office/infopath/2007/PartnerControls"/>
    <ds:schemaRef ds:uri="http://www.w3.org/XML/1998/namespace"/>
    <ds:schemaRef ds:uri="http://schemas.openxmlformats.org/package/2006/metadata/core-properties"/>
    <ds:schemaRef ds:uri="c59caec2-f0d0-47ff-a57c-2a933eecc63f"/>
    <ds:schemaRef ds:uri="http://purl.org/dc/terms/"/>
  </ds:schemaRefs>
</ds:datastoreItem>
</file>

<file path=customXml/itemProps3.xml><?xml version="1.0" encoding="utf-8"?>
<ds:datastoreItem xmlns:ds="http://schemas.openxmlformats.org/officeDocument/2006/customXml" ds:itemID="{A38CD014-3982-470E-99C1-30B796BC8F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9caec2-f0d0-47ff-a57c-2a933eecc63f"/>
    <ds:schemaRef ds:uri="b5a8a11e-6997-4d6e-9a6f-60b1dede2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Fair frames presentation</Template>
  <TotalTime>13061</TotalTime>
  <Words>1387</Words>
  <Application>Microsoft Office PowerPoint</Application>
  <PresentationFormat>Widescreen</PresentationFormat>
  <Paragraphs>230</Paragraphs>
  <Slides>32</Slides>
  <Notes>11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Parcel</vt:lpstr>
      <vt:lpstr>Lost, Found, &amp; Everything in Between: Surviving Inventory Surprises</vt:lpstr>
      <vt:lpstr>PowerPoint Presentation</vt:lpstr>
      <vt:lpstr>AGENDA</vt:lpstr>
      <vt:lpstr>breathe</vt:lpstr>
      <vt:lpstr>Remember:</vt:lpstr>
      <vt:lpstr>Respond, don’t react</vt:lpstr>
      <vt:lpstr>What is an inventory?</vt:lpstr>
      <vt:lpstr>PowerPoint Presentation</vt:lpstr>
      <vt:lpstr>Why Conduct one?</vt:lpstr>
      <vt:lpstr>PowerPoint Presentation</vt:lpstr>
      <vt:lpstr>Reminder:</vt:lpstr>
      <vt:lpstr>Old Loans</vt:lpstr>
      <vt:lpstr>Old Loans: Causes</vt:lpstr>
      <vt:lpstr>Old Loans: Response</vt:lpstr>
      <vt:lpstr>Undocumented objects</vt:lpstr>
      <vt:lpstr>Undocumented objects: Causes</vt:lpstr>
      <vt:lpstr>Undocumented objects: Response</vt:lpstr>
      <vt:lpstr>missing Objects</vt:lpstr>
      <vt:lpstr>missing Objects: Causes</vt:lpstr>
      <vt:lpstr>Undocumented objects: Response</vt:lpstr>
      <vt:lpstr>MISSING/INCORRECT INFORMATION: CAUSES</vt:lpstr>
      <vt:lpstr>Missing/incorrect information: response</vt:lpstr>
      <vt:lpstr>hazards</vt:lpstr>
      <vt:lpstr>Mold &amp; Pests: Response</vt:lpstr>
      <vt:lpstr>Sharps &amp; Protrusions: Response</vt:lpstr>
      <vt:lpstr>Toxic Materials, flame risks, &amp; biohazards: Response</vt:lpstr>
      <vt:lpstr>Condition Issues &amp; Rehousing </vt:lpstr>
      <vt:lpstr>Condition issues: Response</vt:lpstr>
      <vt:lpstr>NAGPRA</vt:lpstr>
      <vt:lpstr>NAGPRA: Response</vt:lpstr>
      <vt:lpstr>Final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Lowe</dc:creator>
  <cp:lastModifiedBy>Katie Lowe</cp:lastModifiedBy>
  <cp:revision>52</cp:revision>
  <dcterms:created xsi:type="dcterms:W3CDTF">2024-10-21T17:56:23Z</dcterms:created>
  <dcterms:modified xsi:type="dcterms:W3CDTF">2025-07-29T14:50:22Z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0x01010087E49CAF382CAB47BF1E501A40E1DCEE</vt:lpwstr>
  </property>
  <property fmtid="{D5CDD505-2E9C-101B-9397-08002B2CF9AE}" pid="3" name="MediaServiceImageTags">
    <vt:lpwstr/>
  </property>
</Properties>
</file>