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4"/>
  </p:notesMasterIdLst>
  <p:sldIdLst>
    <p:sldId id="263" r:id="rId3"/>
    <p:sldId id="277" r:id="rId4"/>
    <p:sldId id="291" r:id="rId5"/>
    <p:sldId id="260" r:id="rId6"/>
    <p:sldId id="261" r:id="rId7"/>
    <p:sldId id="262" r:id="rId8"/>
    <p:sldId id="292" r:id="rId9"/>
    <p:sldId id="293" r:id="rId10"/>
    <p:sldId id="294" r:id="rId11"/>
    <p:sldId id="295" r:id="rId12"/>
    <p:sldId id="26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63" d="100"/>
          <a:sy n="63" d="100"/>
        </p:scale>
        <p:origin x="12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DE9879-FBE7-491E-8921-433DCA52C7AB}" type="datetimeFigureOut">
              <a:rPr lang="en-US" smtClean="0"/>
              <a:t>5/27/2026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CA0177-6073-46EE-AFEC-EF08FC3C35FE}" type="slidenum">
              <a:rPr lang="en-US" smtClean="0"/>
              <a:t>‹#›</a:t>
            </a:fld>
            <a:endParaRPr lang="en-US"/>
          </a:p>
        </p:txBody>
      </p:sp>
    </p:spTree>
    <p:extLst>
      <p:ext uri="{BB962C8B-B14F-4D97-AF65-F5344CB8AC3E}">
        <p14:creationId xmlns:p14="http://schemas.microsoft.com/office/powerpoint/2010/main" val="3035631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Calibri" panose="020F0502020204030204" pitchFamily="34" charset="0"/>
                <a:ea typeface="Calibri" panose="020F0502020204030204" pitchFamily="34" charset="0"/>
                <a:cs typeface="Calibri" panose="020F0502020204030204" pitchFamily="34" charset="0"/>
              </a:rPr>
              <a:t>And one quick note about the organization I work for, the Conservation Center is a regional conservation lab and preservation services facility. </a:t>
            </a:r>
            <a:r>
              <a:rPr lang="en-US" sz="1100" b="0" i="0" dirty="0">
                <a:solidFill>
                  <a:srgbClr val="403F42"/>
                </a:solidFill>
                <a:effectLst/>
                <a:latin typeface="Calibri" panose="020F0502020204030204" pitchFamily="34" charset="0"/>
                <a:cs typeface="Calibri" panose="020F0502020204030204" pitchFamily="34" charset="0"/>
              </a:rPr>
              <a:t>We are</a:t>
            </a:r>
            <a:r>
              <a:rPr lang="en-US" sz="1100" dirty="0">
                <a:effectLst/>
                <a:latin typeface="Calibri" panose="020F0502020204030204" pitchFamily="34" charset="0"/>
                <a:ea typeface="Calibri" panose="020F0502020204030204" pitchFamily="34" charset="0"/>
                <a:cs typeface="Calibri" panose="020F0502020204030204" pitchFamily="34" charset="0"/>
              </a:rPr>
              <a:t> based in Philadelphia, but we work with organizations and clients all across the country. </a:t>
            </a:r>
            <a:r>
              <a:rPr lang="en-US" b="0" i="0" dirty="0">
                <a:solidFill>
                  <a:srgbClr val="403F42"/>
                </a:solidFill>
                <a:effectLst/>
                <a:latin typeface="Arial" panose="020B0604020202020204" pitchFamily="34" charset="0"/>
              </a:rPr>
              <a:t>Our conservators treat paper-based objects like books, photographs, documents, artwork on paper, and more. Our preservation services staff work in the field, providing education programs and helping institutions plan for the future of their collections.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03F4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03F42"/>
                </a:solidFill>
                <a:effectLst/>
                <a:latin typeface="Arial" panose="020B0604020202020204" pitchFamily="34" charset="0"/>
              </a:rPr>
              <a:t>As a preventive conservator, I work with both the conservation department and the preservation department to support preventive conservation projects and teaching. CCAHA also offers a wide range of digitization services, as well as fundraising assistance, housing and framing, and more.</a:t>
            </a:r>
            <a:r>
              <a:rPr lang="en-US" sz="1100" b="0" i="0" dirty="0">
                <a:solidFill>
                  <a:srgbClr val="403F42"/>
                </a:solidFill>
                <a:effectLst/>
                <a:latin typeface="Calibri" panose="020F0502020204030204" pitchFamily="34" charset="0"/>
                <a:cs typeface="Calibri" panose="020F0502020204030204" pitchFamily="34" charset="0"/>
              </a:rPr>
              <a:t> </a:t>
            </a:r>
            <a:r>
              <a:rPr lang="en-US" sz="1100" dirty="0">
                <a:effectLst/>
                <a:latin typeface="Calibri" panose="020F0502020204030204" pitchFamily="34" charset="0"/>
                <a:ea typeface="Calibri" panose="020F0502020204030204" pitchFamily="34" charset="0"/>
                <a:cs typeface="Calibri" panose="020F0502020204030204" pitchFamily="34" charset="0"/>
              </a:rPr>
              <a:t>You can learn more about us and what we do at our website, ccaha.org.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5316E9F8-346A-4F70-8506-AE617A29D7CA}"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308354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2898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1901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3916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Helvetica Neue"/>
              <a:ea typeface="Helvetica Neue"/>
              <a:cs typeface="Helvetica Neue"/>
              <a:sym typeface="Helvetica Neue"/>
            </a:endParaRPr>
          </a:p>
          <a:p>
            <a:pPr marL="0" lvl="0" indent="0" algn="l" rtl="0">
              <a:spcBef>
                <a:spcPts val="0"/>
              </a:spcBef>
              <a:spcAft>
                <a:spcPts val="0"/>
              </a:spcAft>
              <a:buNone/>
            </a:pPr>
            <a:endParaRPr dirty="0">
              <a:latin typeface="Helvetica Neue"/>
              <a:ea typeface="Helvetica Neue"/>
              <a:cs typeface="Helvetica Neue"/>
              <a:sym typeface="Helvetica Neue"/>
            </a:endParaRPr>
          </a:p>
          <a:p>
            <a:pPr marL="171450" lvl="0" indent="-95250" algn="l" rtl="0">
              <a:spcBef>
                <a:spcPts val="0"/>
              </a:spcBef>
              <a:spcAft>
                <a:spcPts val="0"/>
              </a:spcAft>
              <a:buClr>
                <a:schemeClr val="dk1"/>
              </a:buClr>
              <a:buSzPts val="1200"/>
              <a:buFont typeface="Arial"/>
              <a:buNone/>
            </a:pPr>
            <a:endParaRPr dirty="0">
              <a:latin typeface="Helvetica Neue"/>
              <a:ea typeface="Helvetica Neue"/>
              <a:cs typeface="Helvetica Neue"/>
              <a:sym typeface="Helvetica Neue"/>
            </a:endParaRPr>
          </a:p>
        </p:txBody>
      </p:sp>
      <p:sp>
        <p:nvSpPr>
          <p:cNvPr id="157" name="Google Shape;15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AD949-CB26-234A-558A-9604274AEC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D73127-D92E-D1E7-DE9F-5A8BB47B32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12F0AF-7DE9-5B81-BD99-88745FBB1390}"/>
              </a:ext>
            </a:extLst>
          </p:cNvPr>
          <p:cNvSpPr>
            <a:spLocks noGrp="1"/>
          </p:cNvSpPr>
          <p:nvPr>
            <p:ph type="dt" sz="half" idx="10"/>
          </p:nvPr>
        </p:nvSpPr>
        <p:spPr/>
        <p:txBody>
          <a:bodyPr/>
          <a:lstStyle/>
          <a:p>
            <a:fld id="{A1B4EF84-2F04-473F-85FF-182DDB51E1E9}" type="datetimeFigureOut">
              <a:rPr lang="en-US" smtClean="0"/>
              <a:t>5/27/2026</a:t>
            </a:fld>
            <a:endParaRPr lang="en-US"/>
          </a:p>
        </p:txBody>
      </p:sp>
      <p:sp>
        <p:nvSpPr>
          <p:cNvPr id="5" name="Footer Placeholder 4">
            <a:extLst>
              <a:ext uri="{FF2B5EF4-FFF2-40B4-BE49-F238E27FC236}">
                <a16:creationId xmlns:a16="http://schemas.microsoft.com/office/drawing/2014/main" id="{1DC8AFA7-5504-000D-8153-2F003169C2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5C73B9-41A0-506C-8E56-274492146F32}"/>
              </a:ext>
            </a:extLst>
          </p:cNvPr>
          <p:cNvSpPr>
            <a:spLocks noGrp="1"/>
          </p:cNvSpPr>
          <p:nvPr>
            <p:ph type="sldNum" sz="quarter" idx="12"/>
          </p:nvPr>
        </p:nvSpPr>
        <p:spPr/>
        <p:txBody>
          <a:bodyPr/>
          <a:lstStyle/>
          <a:p>
            <a:fld id="{37991543-36A5-48EB-91C4-5A5FA28605C9}" type="slidenum">
              <a:rPr lang="en-US" smtClean="0"/>
              <a:t>‹#›</a:t>
            </a:fld>
            <a:endParaRPr lang="en-US"/>
          </a:p>
        </p:txBody>
      </p:sp>
    </p:spTree>
    <p:extLst>
      <p:ext uri="{BB962C8B-B14F-4D97-AF65-F5344CB8AC3E}">
        <p14:creationId xmlns:p14="http://schemas.microsoft.com/office/powerpoint/2010/main" val="1212385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E4B5F-781D-E350-E636-1B6E6FFDCF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CD029D-D43C-70D2-6550-90A7A882D4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01DEA4-FB5A-E43A-F3D9-BF7AE8E4339C}"/>
              </a:ext>
            </a:extLst>
          </p:cNvPr>
          <p:cNvSpPr>
            <a:spLocks noGrp="1"/>
          </p:cNvSpPr>
          <p:nvPr>
            <p:ph type="dt" sz="half" idx="10"/>
          </p:nvPr>
        </p:nvSpPr>
        <p:spPr/>
        <p:txBody>
          <a:bodyPr/>
          <a:lstStyle/>
          <a:p>
            <a:fld id="{A1B4EF84-2F04-473F-85FF-182DDB51E1E9}" type="datetimeFigureOut">
              <a:rPr lang="en-US" smtClean="0"/>
              <a:t>5/27/2026</a:t>
            </a:fld>
            <a:endParaRPr lang="en-US"/>
          </a:p>
        </p:txBody>
      </p:sp>
      <p:sp>
        <p:nvSpPr>
          <p:cNvPr id="5" name="Footer Placeholder 4">
            <a:extLst>
              <a:ext uri="{FF2B5EF4-FFF2-40B4-BE49-F238E27FC236}">
                <a16:creationId xmlns:a16="http://schemas.microsoft.com/office/drawing/2014/main" id="{F6789F54-2F77-D2E9-64E9-52FCE825FD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A47D2-0119-B647-C485-0A0808D9A1BE}"/>
              </a:ext>
            </a:extLst>
          </p:cNvPr>
          <p:cNvSpPr>
            <a:spLocks noGrp="1"/>
          </p:cNvSpPr>
          <p:nvPr>
            <p:ph type="sldNum" sz="quarter" idx="12"/>
          </p:nvPr>
        </p:nvSpPr>
        <p:spPr/>
        <p:txBody>
          <a:bodyPr/>
          <a:lstStyle/>
          <a:p>
            <a:fld id="{37991543-36A5-48EB-91C4-5A5FA28605C9}" type="slidenum">
              <a:rPr lang="en-US" smtClean="0"/>
              <a:t>‹#›</a:t>
            </a:fld>
            <a:endParaRPr lang="en-US"/>
          </a:p>
        </p:txBody>
      </p:sp>
    </p:spTree>
    <p:extLst>
      <p:ext uri="{BB962C8B-B14F-4D97-AF65-F5344CB8AC3E}">
        <p14:creationId xmlns:p14="http://schemas.microsoft.com/office/powerpoint/2010/main" val="1124055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34E2D8-4307-8A6C-B009-C3432BBEFE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201F4D-D287-9E0F-B18A-ACEB79CF37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93F46C-1BC2-A431-6E95-E89C94E91E8B}"/>
              </a:ext>
            </a:extLst>
          </p:cNvPr>
          <p:cNvSpPr>
            <a:spLocks noGrp="1"/>
          </p:cNvSpPr>
          <p:nvPr>
            <p:ph type="dt" sz="half" idx="10"/>
          </p:nvPr>
        </p:nvSpPr>
        <p:spPr/>
        <p:txBody>
          <a:bodyPr/>
          <a:lstStyle/>
          <a:p>
            <a:fld id="{A1B4EF84-2F04-473F-85FF-182DDB51E1E9}" type="datetimeFigureOut">
              <a:rPr lang="en-US" smtClean="0"/>
              <a:t>5/27/2026</a:t>
            </a:fld>
            <a:endParaRPr lang="en-US"/>
          </a:p>
        </p:txBody>
      </p:sp>
      <p:sp>
        <p:nvSpPr>
          <p:cNvPr id="5" name="Footer Placeholder 4">
            <a:extLst>
              <a:ext uri="{FF2B5EF4-FFF2-40B4-BE49-F238E27FC236}">
                <a16:creationId xmlns:a16="http://schemas.microsoft.com/office/drawing/2014/main" id="{45E4C5FD-5C19-03E4-CCFA-A0D1796739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FD404D-D41E-5486-7F98-4DD9250684A1}"/>
              </a:ext>
            </a:extLst>
          </p:cNvPr>
          <p:cNvSpPr>
            <a:spLocks noGrp="1"/>
          </p:cNvSpPr>
          <p:nvPr>
            <p:ph type="sldNum" sz="quarter" idx="12"/>
          </p:nvPr>
        </p:nvSpPr>
        <p:spPr/>
        <p:txBody>
          <a:bodyPr/>
          <a:lstStyle/>
          <a:p>
            <a:fld id="{37991543-36A5-48EB-91C4-5A5FA28605C9}" type="slidenum">
              <a:rPr lang="en-US" smtClean="0"/>
              <a:t>‹#›</a:t>
            </a:fld>
            <a:endParaRPr lang="en-US"/>
          </a:p>
        </p:txBody>
      </p:sp>
    </p:spTree>
    <p:extLst>
      <p:ext uri="{BB962C8B-B14F-4D97-AF65-F5344CB8AC3E}">
        <p14:creationId xmlns:p14="http://schemas.microsoft.com/office/powerpoint/2010/main" val="3291444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91D9B-7F5B-079C-A7E1-E0833D263E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BA0ACA-2640-D5AA-6EB2-7453A020FD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C1624F-DF8F-1397-52D2-E6D8F0B4A1F4}"/>
              </a:ext>
            </a:extLst>
          </p:cNvPr>
          <p:cNvSpPr>
            <a:spLocks noGrp="1"/>
          </p:cNvSpPr>
          <p:nvPr>
            <p:ph type="dt" sz="half" idx="10"/>
          </p:nvPr>
        </p:nvSpPr>
        <p:spPr/>
        <p:txBody>
          <a:bodyPr/>
          <a:lstStyle/>
          <a:p>
            <a:fld id="{422D1391-A692-4CA6-9AA3-167375670F68}" type="datetimeFigureOut">
              <a:rPr lang="en-US" smtClean="0"/>
              <a:t>5/27/2026</a:t>
            </a:fld>
            <a:endParaRPr lang="en-US"/>
          </a:p>
        </p:txBody>
      </p:sp>
      <p:sp>
        <p:nvSpPr>
          <p:cNvPr id="5" name="Footer Placeholder 4">
            <a:extLst>
              <a:ext uri="{FF2B5EF4-FFF2-40B4-BE49-F238E27FC236}">
                <a16:creationId xmlns:a16="http://schemas.microsoft.com/office/drawing/2014/main" id="{DB905B4F-A29A-E56D-8F81-745EC1B290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465FAD-05C3-68D2-3163-E12B86FD9620}"/>
              </a:ext>
            </a:extLst>
          </p:cNvPr>
          <p:cNvSpPr>
            <a:spLocks noGrp="1"/>
          </p:cNvSpPr>
          <p:nvPr>
            <p:ph type="sldNum" sz="quarter" idx="12"/>
          </p:nvPr>
        </p:nvSpPr>
        <p:spPr/>
        <p:txBody>
          <a:bodyPr/>
          <a:lstStyle/>
          <a:p>
            <a:fld id="{ACEE5B03-E4D0-4773-99E3-11D5E66BFB01}" type="slidenum">
              <a:rPr lang="en-US" smtClean="0"/>
              <a:t>‹#›</a:t>
            </a:fld>
            <a:endParaRPr lang="en-US"/>
          </a:p>
        </p:txBody>
      </p:sp>
    </p:spTree>
    <p:extLst>
      <p:ext uri="{BB962C8B-B14F-4D97-AF65-F5344CB8AC3E}">
        <p14:creationId xmlns:p14="http://schemas.microsoft.com/office/powerpoint/2010/main" val="1090122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BD809-3B81-88CA-F251-4AD723486B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A7A6E4-CBFF-326C-968F-2DC712B0A0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4D30F0-5B5D-747C-DDCD-16195BF163A2}"/>
              </a:ext>
            </a:extLst>
          </p:cNvPr>
          <p:cNvSpPr>
            <a:spLocks noGrp="1"/>
          </p:cNvSpPr>
          <p:nvPr>
            <p:ph type="dt" sz="half" idx="10"/>
          </p:nvPr>
        </p:nvSpPr>
        <p:spPr/>
        <p:txBody>
          <a:bodyPr/>
          <a:lstStyle/>
          <a:p>
            <a:fld id="{422D1391-A692-4CA6-9AA3-167375670F68}" type="datetimeFigureOut">
              <a:rPr lang="en-US" smtClean="0"/>
              <a:t>5/27/2026</a:t>
            </a:fld>
            <a:endParaRPr lang="en-US"/>
          </a:p>
        </p:txBody>
      </p:sp>
      <p:sp>
        <p:nvSpPr>
          <p:cNvPr id="5" name="Footer Placeholder 4">
            <a:extLst>
              <a:ext uri="{FF2B5EF4-FFF2-40B4-BE49-F238E27FC236}">
                <a16:creationId xmlns:a16="http://schemas.microsoft.com/office/drawing/2014/main" id="{188E7A56-8CC3-3640-BB37-41530ABC44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4760B8-F4BB-4E1C-4234-153B9AF68749}"/>
              </a:ext>
            </a:extLst>
          </p:cNvPr>
          <p:cNvSpPr>
            <a:spLocks noGrp="1"/>
          </p:cNvSpPr>
          <p:nvPr>
            <p:ph type="sldNum" sz="quarter" idx="12"/>
          </p:nvPr>
        </p:nvSpPr>
        <p:spPr/>
        <p:txBody>
          <a:bodyPr/>
          <a:lstStyle/>
          <a:p>
            <a:fld id="{ACEE5B03-E4D0-4773-99E3-11D5E66BFB01}" type="slidenum">
              <a:rPr lang="en-US" smtClean="0"/>
              <a:t>‹#›</a:t>
            </a:fld>
            <a:endParaRPr lang="en-US"/>
          </a:p>
        </p:txBody>
      </p:sp>
    </p:spTree>
    <p:extLst>
      <p:ext uri="{BB962C8B-B14F-4D97-AF65-F5344CB8AC3E}">
        <p14:creationId xmlns:p14="http://schemas.microsoft.com/office/powerpoint/2010/main" val="32639071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D5890-5D30-3AFB-B4ED-2D0078FF2B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62F91D-8C1A-DD3E-02A5-309A4838AF8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D7181B-6FCB-AF49-4EF2-CCC53FDC5CDF}"/>
              </a:ext>
            </a:extLst>
          </p:cNvPr>
          <p:cNvSpPr>
            <a:spLocks noGrp="1"/>
          </p:cNvSpPr>
          <p:nvPr>
            <p:ph type="dt" sz="half" idx="10"/>
          </p:nvPr>
        </p:nvSpPr>
        <p:spPr/>
        <p:txBody>
          <a:bodyPr/>
          <a:lstStyle/>
          <a:p>
            <a:fld id="{422D1391-A692-4CA6-9AA3-167375670F68}" type="datetimeFigureOut">
              <a:rPr lang="en-US" smtClean="0"/>
              <a:t>5/27/2026</a:t>
            </a:fld>
            <a:endParaRPr lang="en-US"/>
          </a:p>
        </p:txBody>
      </p:sp>
      <p:sp>
        <p:nvSpPr>
          <p:cNvPr id="5" name="Footer Placeholder 4">
            <a:extLst>
              <a:ext uri="{FF2B5EF4-FFF2-40B4-BE49-F238E27FC236}">
                <a16:creationId xmlns:a16="http://schemas.microsoft.com/office/drawing/2014/main" id="{84A65CD6-D0CD-F80E-F095-E6C89C8D57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0278E6-FFB4-A5E8-C769-39B78AA8CDC7}"/>
              </a:ext>
            </a:extLst>
          </p:cNvPr>
          <p:cNvSpPr>
            <a:spLocks noGrp="1"/>
          </p:cNvSpPr>
          <p:nvPr>
            <p:ph type="sldNum" sz="quarter" idx="12"/>
          </p:nvPr>
        </p:nvSpPr>
        <p:spPr/>
        <p:txBody>
          <a:bodyPr/>
          <a:lstStyle/>
          <a:p>
            <a:fld id="{ACEE5B03-E4D0-4773-99E3-11D5E66BFB01}" type="slidenum">
              <a:rPr lang="en-US" smtClean="0"/>
              <a:t>‹#›</a:t>
            </a:fld>
            <a:endParaRPr lang="en-US"/>
          </a:p>
        </p:txBody>
      </p:sp>
    </p:spTree>
    <p:extLst>
      <p:ext uri="{BB962C8B-B14F-4D97-AF65-F5344CB8AC3E}">
        <p14:creationId xmlns:p14="http://schemas.microsoft.com/office/powerpoint/2010/main" val="2581336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436EF-52E8-1140-3347-3F9DFE111F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B5BD80-6A91-4E36-0F70-2CB8BE9FE8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7ECF1DA-D9F8-DFEE-D6DE-C10A6352D4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758A68-22A2-1BBA-9869-F5A990F8B8CE}"/>
              </a:ext>
            </a:extLst>
          </p:cNvPr>
          <p:cNvSpPr>
            <a:spLocks noGrp="1"/>
          </p:cNvSpPr>
          <p:nvPr>
            <p:ph type="dt" sz="half" idx="10"/>
          </p:nvPr>
        </p:nvSpPr>
        <p:spPr/>
        <p:txBody>
          <a:bodyPr/>
          <a:lstStyle/>
          <a:p>
            <a:fld id="{422D1391-A692-4CA6-9AA3-167375670F68}" type="datetimeFigureOut">
              <a:rPr lang="en-US" smtClean="0"/>
              <a:t>5/27/2026</a:t>
            </a:fld>
            <a:endParaRPr lang="en-US"/>
          </a:p>
        </p:txBody>
      </p:sp>
      <p:sp>
        <p:nvSpPr>
          <p:cNvPr id="6" name="Footer Placeholder 5">
            <a:extLst>
              <a:ext uri="{FF2B5EF4-FFF2-40B4-BE49-F238E27FC236}">
                <a16:creationId xmlns:a16="http://schemas.microsoft.com/office/drawing/2014/main" id="{B59775DC-92F3-B857-F338-F3201FFF01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7A4822-ED73-56C1-C75E-B82CCD7014AA}"/>
              </a:ext>
            </a:extLst>
          </p:cNvPr>
          <p:cNvSpPr>
            <a:spLocks noGrp="1"/>
          </p:cNvSpPr>
          <p:nvPr>
            <p:ph type="sldNum" sz="quarter" idx="12"/>
          </p:nvPr>
        </p:nvSpPr>
        <p:spPr/>
        <p:txBody>
          <a:bodyPr/>
          <a:lstStyle/>
          <a:p>
            <a:fld id="{ACEE5B03-E4D0-4773-99E3-11D5E66BFB01}" type="slidenum">
              <a:rPr lang="en-US" smtClean="0"/>
              <a:t>‹#›</a:t>
            </a:fld>
            <a:endParaRPr lang="en-US"/>
          </a:p>
        </p:txBody>
      </p:sp>
    </p:spTree>
    <p:extLst>
      <p:ext uri="{BB962C8B-B14F-4D97-AF65-F5344CB8AC3E}">
        <p14:creationId xmlns:p14="http://schemas.microsoft.com/office/powerpoint/2010/main" val="17559004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B6DB-9EA5-154B-44DD-A28B99DDF4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9D4AA4-6E59-7FDC-7499-EDB2C2ADE0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8539F3-E9A9-75F7-AB87-531CFC0FE9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AF4800-673C-A764-B739-BD2F4581D3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460B2D-6A49-B565-1557-9E04CB6FA8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75CE4B-3F76-0B4C-2CDC-CF58192EAEA2}"/>
              </a:ext>
            </a:extLst>
          </p:cNvPr>
          <p:cNvSpPr>
            <a:spLocks noGrp="1"/>
          </p:cNvSpPr>
          <p:nvPr>
            <p:ph type="dt" sz="half" idx="10"/>
          </p:nvPr>
        </p:nvSpPr>
        <p:spPr/>
        <p:txBody>
          <a:bodyPr/>
          <a:lstStyle/>
          <a:p>
            <a:fld id="{422D1391-A692-4CA6-9AA3-167375670F68}" type="datetimeFigureOut">
              <a:rPr lang="en-US" smtClean="0"/>
              <a:t>5/27/2026</a:t>
            </a:fld>
            <a:endParaRPr lang="en-US"/>
          </a:p>
        </p:txBody>
      </p:sp>
      <p:sp>
        <p:nvSpPr>
          <p:cNvPr id="8" name="Footer Placeholder 7">
            <a:extLst>
              <a:ext uri="{FF2B5EF4-FFF2-40B4-BE49-F238E27FC236}">
                <a16:creationId xmlns:a16="http://schemas.microsoft.com/office/drawing/2014/main" id="{39D87BD2-01ED-C0DF-09A3-C9AEA1DC70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4F2B28-BDA4-7E31-2D1E-6980A077D7CB}"/>
              </a:ext>
            </a:extLst>
          </p:cNvPr>
          <p:cNvSpPr>
            <a:spLocks noGrp="1"/>
          </p:cNvSpPr>
          <p:nvPr>
            <p:ph type="sldNum" sz="quarter" idx="12"/>
          </p:nvPr>
        </p:nvSpPr>
        <p:spPr/>
        <p:txBody>
          <a:bodyPr/>
          <a:lstStyle/>
          <a:p>
            <a:fld id="{ACEE5B03-E4D0-4773-99E3-11D5E66BFB01}" type="slidenum">
              <a:rPr lang="en-US" smtClean="0"/>
              <a:t>‹#›</a:t>
            </a:fld>
            <a:endParaRPr lang="en-US"/>
          </a:p>
        </p:txBody>
      </p:sp>
    </p:spTree>
    <p:extLst>
      <p:ext uri="{BB962C8B-B14F-4D97-AF65-F5344CB8AC3E}">
        <p14:creationId xmlns:p14="http://schemas.microsoft.com/office/powerpoint/2010/main" val="3840938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16EFF-22B8-AD9F-4B65-2E77AF20E6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DDF812-09D9-564E-7D72-4496A3910512}"/>
              </a:ext>
            </a:extLst>
          </p:cNvPr>
          <p:cNvSpPr>
            <a:spLocks noGrp="1"/>
          </p:cNvSpPr>
          <p:nvPr>
            <p:ph type="dt" sz="half" idx="10"/>
          </p:nvPr>
        </p:nvSpPr>
        <p:spPr/>
        <p:txBody>
          <a:bodyPr/>
          <a:lstStyle/>
          <a:p>
            <a:fld id="{422D1391-A692-4CA6-9AA3-167375670F68}" type="datetimeFigureOut">
              <a:rPr lang="en-US" smtClean="0"/>
              <a:t>5/27/2026</a:t>
            </a:fld>
            <a:endParaRPr lang="en-US"/>
          </a:p>
        </p:txBody>
      </p:sp>
      <p:sp>
        <p:nvSpPr>
          <p:cNvPr id="4" name="Footer Placeholder 3">
            <a:extLst>
              <a:ext uri="{FF2B5EF4-FFF2-40B4-BE49-F238E27FC236}">
                <a16:creationId xmlns:a16="http://schemas.microsoft.com/office/drawing/2014/main" id="{067CFD62-83C8-DE06-F785-88371CC061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F54D566-C520-91D2-3C8A-648C31067C20}"/>
              </a:ext>
            </a:extLst>
          </p:cNvPr>
          <p:cNvSpPr>
            <a:spLocks noGrp="1"/>
          </p:cNvSpPr>
          <p:nvPr>
            <p:ph type="sldNum" sz="quarter" idx="12"/>
          </p:nvPr>
        </p:nvSpPr>
        <p:spPr/>
        <p:txBody>
          <a:bodyPr/>
          <a:lstStyle/>
          <a:p>
            <a:fld id="{ACEE5B03-E4D0-4773-99E3-11D5E66BFB01}" type="slidenum">
              <a:rPr lang="en-US" smtClean="0"/>
              <a:t>‹#›</a:t>
            </a:fld>
            <a:endParaRPr lang="en-US"/>
          </a:p>
        </p:txBody>
      </p:sp>
    </p:spTree>
    <p:extLst>
      <p:ext uri="{BB962C8B-B14F-4D97-AF65-F5344CB8AC3E}">
        <p14:creationId xmlns:p14="http://schemas.microsoft.com/office/powerpoint/2010/main" val="6834333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C0C93B-6B35-CA87-CB86-325CCDDFC184}"/>
              </a:ext>
            </a:extLst>
          </p:cNvPr>
          <p:cNvSpPr>
            <a:spLocks noGrp="1"/>
          </p:cNvSpPr>
          <p:nvPr>
            <p:ph type="dt" sz="half" idx="10"/>
          </p:nvPr>
        </p:nvSpPr>
        <p:spPr/>
        <p:txBody>
          <a:bodyPr/>
          <a:lstStyle/>
          <a:p>
            <a:fld id="{422D1391-A692-4CA6-9AA3-167375670F68}" type="datetimeFigureOut">
              <a:rPr lang="en-US" smtClean="0"/>
              <a:t>5/27/2026</a:t>
            </a:fld>
            <a:endParaRPr lang="en-US"/>
          </a:p>
        </p:txBody>
      </p:sp>
      <p:sp>
        <p:nvSpPr>
          <p:cNvPr id="3" name="Footer Placeholder 2">
            <a:extLst>
              <a:ext uri="{FF2B5EF4-FFF2-40B4-BE49-F238E27FC236}">
                <a16:creationId xmlns:a16="http://schemas.microsoft.com/office/drawing/2014/main" id="{483EC01C-00D8-D4BC-2142-758BCAA3FE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4A8495-B32C-264F-F713-D228ED79D2B2}"/>
              </a:ext>
            </a:extLst>
          </p:cNvPr>
          <p:cNvSpPr>
            <a:spLocks noGrp="1"/>
          </p:cNvSpPr>
          <p:nvPr>
            <p:ph type="sldNum" sz="quarter" idx="12"/>
          </p:nvPr>
        </p:nvSpPr>
        <p:spPr/>
        <p:txBody>
          <a:bodyPr/>
          <a:lstStyle/>
          <a:p>
            <a:fld id="{ACEE5B03-E4D0-4773-99E3-11D5E66BFB01}" type="slidenum">
              <a:rPr lang="en-US" smtClean="0"/>
              <a:t>‹#›</a:t>
            </a:fld>
            <a:endParaRPr lang="en-US"/>
          </a:p>
        </p:txBody>
      </p:sp>
    </p:spTree>
    <p:extLst>
      <p:ext uri="{BB962C8B-B14F-4D97-AF65-F5344CB8AC3E}">
        <p14:creationId xmlns:p14="http://schemas.microsoft.com/office/powerpoint/2010/main" val="27297891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1F1E5-A7EC-3801-89D5-EC2301E1DE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5ED0F3-A7F5-B4C3-08C8-54DA9067F8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82403B-3A9A-C2AC-63B7-DEEED01FAE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051E8D-675D-4D0B-D9C9-58F71AD52637}"/>
              </a:ext>
            </a:extLst>
          </p:cNvPr>
          <p:cNvSpPr>
            <a:spLocks noGrp="1"/>
          </p:cNvSpPr>
          <p:nvPr>
            <p:ph type="dt" sz="half" idx="10"/>
          </p:nvPr>
        </p:nvSpPr>
        <p:spPr/>
        <p:txBody>
          <a:bodyPr/>
          <a:lstStyle/>
          <a:p>
            <a:fld id="{422D1391-A692-4CA6-9AA3-167375670F68}" type="datetimeFigureOut">
              <a:rPr lang="en-US" smtClean="0"/>
              <a:t>5/27/2026</a:t>
            </a:fld>
            <a:endParaRPr lang="en-US"/>
          </a:p>
        </p:txBody>
      </p:sp>
      <p:sp>
        <p:nvSpPr>
          <p:cNvPr id="6" name="Footer Placeholder 5">
            <a:extLst>
              <a:ext uri="{FF2B5EF4-FFF2-40B4-BE49-F238E27FC236}">
                <a16:creationId xmlns:a16="http://schemas.microsoft.com/office/drawing/2014/main" id="{12154D4C-60FF-5FEB-B475-A225502159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C18EE2-50E1-6AA0-D5A8-30309E7C6152}"/>
              </a:ext>
            </a:extLst>
          </p:cNvPr>
          <p:cNvSpPr>
            <a:spLocks noGrp="1"/>
          </p:cNvSpPr>
          <p:nvPr>
            <p:ph type="sldNum" sz="quarter" idx="12"/>
          </p:nvPr>
        </p:nvSpPr>
        <p:spPr/>
        <p:txBody>
          <a:bodyPr/>
          <a:lstStyle/>
          <a:p>
            <a:fld id="{ACEE5B03-E4D0-4773-99E3-11D5E66BFB01}" type="slidenum">
              <a:rPr lang="en-US" smtClean="0"/>
              <a:t>‹#›</a:t>
            </a:fld>
            <a:endParaRPr lang="en-US"/>
          </a:p>
        </p:txBody>
      </p:sp>
    </p:spTree>
    <p:extLst>
      <p:ext uri="{BB962C8B-B14F-4D97-AF65-F5344CB8AC3E}">
        <p14:creationId xmlns:p14="http://schemas.microsoft.com/office/powerpoint/2010/main" val="932413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26A3C-3561-94D1-1174-CB5E6377FE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F4CE98-71DF-EDBB-8FCF-3E9B31890E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47E73D-350E-B3B0-234F-1EFD85344120}"/>
              </a:ext>
            </a:extLst>
          </p:cNvPr>
          <p:cNvSpPr>
            <a:spLocks noGrp="1"/>
          </p:cNvSpPr>
          <p:nvPr>
            <p:ph type="dt" sz="half" idx="10"/>
          </p:nvPr>
        </p:nvSpPr>
        <p:spPr/>
        <p:txBody>
          <a:bodyPr/>
          <a:lstStyle/>
          <a:p>
            <a:fld id="{A1B4EF84-2F04-473F-85FF-182DDB51E1E9}" type="datetimeFigureOut">
              <a:rPr lang="en-US" smtClean="0"/>
              <a:t>5/27/2026</a:t>
            </a:fld>
            <a:endParaRPr lang="en-US"/>
          </a:p>
        </p:txBody>
      </p:sp>
      <p:sp>
        <p:nvSpPr>
          <p:cNvPr id="5" name="Footer Placeholder 4">
            <a:extLst>
              <a:ext uri="{FF2B5EF4-FFF2-40B4-BE49-F238E27FC236}">
                <a16:creationId xmlns:a16="http://schemas.microsoft.com/office/drawing/2014/main" id="{AE0EF194-E37A-53F2-C9C0-C05696FEC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860BF0-421B-576A-5ED6-0E7B2D922B98}"/>
              </a:ext>
            </a:extLst>
          </p:cNvPr>
          <p:cNvSpPr>
            <a:spLocks noGrp="1"/>
          </p:cNvSpPr>
          <p:nvPr>
            <p:ph type="sldNum" sz="quarter" idx="12"/>
          </p:nvPr>
        </p:nvSpPr>
        <p:spPr/>
        <p:txBody>
          <a:bodyPr/>
          <a:lstStyle/>
          <a:p>
            <a:fld id="{37991543-36A5-48EB-91C4-5A5FA28605C9}" type="slidenum">
              <a:rPr lang="en-US" smtClean="0"/>
              <a:t>‹#›</a:t>
            </a:fld>
            <a:endParaRPr lang="en-US"/>
          </a:p>
        </p:txBody>
      </p:sp>
    </p:spTree>
    <p:extLst>
      <p:ext uri="{BB962C8B-B14F-4D97-AF65-F5344CB8AC3E}">
        <p14:creationId xmlns:p14="http://schemas.microsoft.com/office/powerpoint/2010/main" val="35736428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5A956-96D4-42D0-E83B-AEED002D28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FF33BC-0725-69C9-7F84-73CFE053C2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634973-E674-9A66-5EFE-B8649DE7AE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D4A5D3-A3D2-8C29-6098-8EFB07569B94}"/>
              </a:ext>
            </a:extLst>
          </p:cNvPr>
          <p:cNvSpPr>
            <a:spLocks noGrp="1"/>
          </p:cNvSpPr>
          <p:nvPr>
            <p:ph type="dt" sz="half" idx="10"/>
          </p:nvPr>
        </p:nvSpPr>
        <p:spPr/>
        <p:txBody>
          <a:bodyPr/>
          <a:lstStyle/>
          <a:p>
            <a:fld id="{422D1391-A692-4CA6-9AA3-167375670F68}" type="datetimeFigureOut">
              <a:rPr lang="en-US" smtClean="0"/>
              <a:t>5/27/2026</a:t>
            </a:fld>
            <a:endParaRPr lang="en-US"/>
          </a:p>
        </p:txBody>
      </p:sp>
      <p:sp>
        <p:nvSpPr>
          <p:cNvPr id="6" name="Footer Placeholder 5">
            <a:extLst>
              <a:ext uri="{FF2B5EF4-FFF2-40B4-BE49-F238E27FC236}">
                <a16:creationId xmlns:a16="http://schemas.microsoft.com/office/drawing/2014/main" id="{CF84499E-EC43-89CA-31D2-3FB272FE8D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9673FE-2464-91E6-1953-9E739CE8567E}"/>
              </a:ext>
            </a:extLst>
          </p:cNvPr>
          <p:cNvSpPr>
            <a:spLocks noGrp="1"/>
          </p:cNvSpPr>
          <p:nvPr>
            <p:ph type="sldNum" sz="quarter" idx="12"/>
          </p:nvPr>
        </p:nvSpPr>
        <p:spPr/>
        <p:txBody>
          <a:bodyPr/>
          <a:lstStyle/>
          <a:p>
            <a:fld id="{ACEE5B03-E4D0-4773-99E3-11D5E66BFB01}" type="slidenum">
              <a:rPr lang="en-US" smtClean="0"/>
              <a:t>‹#›</a:t>
            </a:fld>
            <a:endParaRPr lang="en-US"/>
          </a:p>
        </p:txBody>
      </p:sp>
    </p:spTree>
    <p:extLst>
      <p:ext uri="{BB962C8B-B14F-4D97-AF65-F5344CB8AC3E}">
        <p14:creationId xmlns:p14="http://schemas.microsoft.com/office/powerpoint/2010/main" val="28774585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AF02B-9E6B-0F14-2523-7B0F27DC65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3FB973-A875-5195-621B-CECD5A360E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D1BA58-EE31-EE1A-502C-74C6784AD312}"/>
              </a:ext>
            </a:extLst>
          </p:cNvPr>
          <p:cNvSpPr>
            <a:spLocks noGrp="1"/>
          </p:cNvSpPr>
          <p:nvPr>
            <p:ph type="dt" sz="half" idx="10"/>
          </p:nvPr>
        </p:nvSpPr>
        <p:spPr/>
        <p:txBody>
          <a:bodyPr/>
          <a:lstStyle/>
          <a:p>
            <a:fld id="{422D1391-A692-4CA6-9AA3-167375670F68}" type="datetimeFigureOut">
              <a:rPr lang="en-US" smtClean="0"/>
              <a:t>5/27/2026</a:t>
            </a:fld>
            <a:endParaRPr lang="en-US"/>
          </a:p>
        </p:txBody>
      </p:sp>
      <p:sp>
        <p:nvSpPr>
          <p:cNvPr id="5" name="Footer Placeholder 4">
            <a:extLst>
              <a:ext uri="{FF2B5EF4-FFF2-40B4-BE49-F238E27FC236}">
                <a16:creationId xmlns:a16="http://schemas.microsoft.com/office/drawing/2014/main" id="{E26F8B0A-E718-D3DD-8731-BAC90C4BE0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F9FDD5-35D3-EE09-9F07-A2C113C32AC1}"/>
              </a:ext>
            </a:extLst>
          </p:cNvPr>
          <p:cNvSpPr>
            <a:spLocks noGrp="1"/>
          </p:cNvSpPr>
          <p:nvPr>
            <p:ph type="sldNum" sz="quarter" idx="12"/>
          </p:nvPr>
        </p:nvSpPr>
        <p:spPr/>
        <p:txBody>
          <a:bodyPr/>
          <a:lstStyle/>
          <a:p>
            <a:fld id="{ACEE5B03-E4D0-4773-99E3-11D5E66BFB01}" type="slidenum">
              <a:rPr lang="en-US" smtClean="0"/>
              <a:t>‹#›</a:t>
            </a:fld>
            <a:endParaRPr lang="en-US"/>
          </a:p>
        </p:txBody>
      </p:sp>
    </p:spTree>
    <p:extLst>
      <p:ext uri="{BB962C8B-B14F-4D97-AF65-F5344CB8AC3E}">
        <p14:creationId xmlns:p14="http://schemas.microsoft.com/office/powerpoint/2010/main" val="1311028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3CF81-FC0B-C201-72ED-F444C71A2D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59F916-0280-70BF-7EC8-05914AA95B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ADF837-776F-A534-CF92-8B336FE27BCA}"/>
              </a:ext>
            </a:extLst>
          </p:cNvPr>
          <p:cNvSpPr>
            <a:spLocks noGrp="1"/>
          </p:cNvSpPr>
          <p:nvPr>
            <p:ph type="dt" sz="half" idx="10"/>
          </p:nvPr>
        </p:nvSpPr>
        <p:spPr/>
        <p:txBody>
          <a:bodyPr/>
          <a:lstStyle/>
          <a:p>
            <a:fld id="{422D1391-A692-4CA6-9AA3-167375670F68}" type="datetimeFigureOut">
              <a:rPr lang="en-US" smtClean="0"/>
              <a:t>5/27/2026</a:t>
            </a:fld>
            <a:endParaRPr lang="en-US"/>
          </a:p>
        </p:txBody>
      </p:sp>
      <p:sp>
        <p:nvSpPr>
          <p:cNvPr id="5" name="Footer Placeholder 4">
            <a:extLst>
              <a:ext uri="{FF2B5EF4-FFF2-40B4-BE49-F238E27FC236}">
                <a16:creationId xmlns:a16="http://schemas.microsoft.com/office/drawing/2014/main" id="{D0B7E0CB-4C63-695E-5DEB-88C834EF79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662AC3-CAF2-12E9-5368-BD1B4B958B9B}"/>
              </a:ext>
            </a:extLst>
          </p:cNvPr>
          <p:cNvSpPr>
            <a:spLocks noGrp="1"/>
          </p:cNvSpPr>
          <p:nvPr>
            <p:ph type="sldNum" sz="quarter" idx="12"/>
          </p:nvPr>
        </p:nvSpPr>
        <p:spPr/>
        <p:txBody>
          <a:bodyPr/>
          <a:lstStyle/>
          <a:p>
            <a:fld id="{ACEE5B03-E4D0-4773-99E3-11D5E66BFB01}" type="slidenum">
              <a:rPr lang="en-US" smtClean="0"/>
              <a:t>‹#›</a:t>
            </a:fld>
            <a:endParaRPr lang="en-US"/>
          </a:p>
        </p:txBody>
      </p:sp>
    </p:spTree>
    <p:extLst>
      <p:ext uri="{BB962C8B-B14F-4D97-AF65-F5344CB8AC3E}">
        <p14:creationId xmlns:p14="http://schemas.microsoft.com/office/powerpoint/2010/main" val="2891996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0F6F0-E17C-ECF3-C0D7-56186745AB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F8AE31-9D14-DE3E-50F5-DD76C0A20E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7F2748-E637-B89B-361C-84B1BD665692}"/>
              </a:ext>
            </a:extLst>
          </p:cNvPr>
          <p:cNvSpPr>
            <a:spLocks noGrp="1"/>
          </p:cNvSpPr>
          <p:nvPr>
            <p:ph type="dt" sz="half" idx="10"/>
          </p:nvPr>
        </p:nvSpPr>
        <p:spPr/>
        <p:txBody>
          <a:bodyPr/>
          <a:lstStyle/>
          <a:p>
            <a:fld id="{A1B4EF84-2F04-473F-85FF-182DDB51E1E9}" type="datetimeFigureOut">
              <a:rPr lang="en-US" smtClean="0"/>
              <a:t>5/27/2026</a:t>
            </a:fld>
            <a:endParaRPr lang="en-US"/>
          </a:p>
        </p:txBody>
      </p:sp>
      <p:sp>
        <p:nvSpPr>
          <p:cNvPr id="5" name="Footer Placeholder 4">
            <a:extLst>
              <a:ext uri="{FF2B5EF4-FFF2-40B4-BE49-F238E27FC236}">
                <a16:creationId xmlns:a16="http://schemas.microsoft.com/office/drawing/2014/main" id="{E04F9953-21CB-6E88-6E4F-A2B036B822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D6038C-D641-1D10-4D05-4B9A691E001E}"/>
              </a:ext>
            </a:extLst>
          </p:cNvPr>
          <p:cNvSpPr>
            <a:spLocks noGrp="1"/>
          </p:cNvSpPr>
          <p:nvPr>
            <p:ph type="sldNum" sz="quarter" idx="12"/>
          </p:nvPr>
        </p:nvSpPr>
        <p:spPr/>
        <p:txBody>
          <a:bodyPr/>
          <a:lstStyle/>
          <a:p>
            <a:fld id="{37991543-36A5-48EB-91C4-5A5FA28605C9}" type="slidenum">
              <a:rPr lang="en-US" smtClean="0"/>
              <a:t>‹#›</a:t>
            </a:fld>
            <a:endParaRPr lang="en-US"/>
          </a:p>
        </p:txBody>
      </p:sp>
    </p:spTree>
    <p:extLst>
      <p:ext uri="{BB962C8B-B14F-4D97-AF65-F5344CB8AC3E}">
        <p14:creationId xmlns:p14="http://schemas.microsoft.com/office/powerpoint/2010/main" val="1091066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6800F-BC12-615B-71F6-C595DE2C2A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C99560-A7AB-8056-B58B-D0CF1899D4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5D5245-98BB-066C-9FDC-C08BD09531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B16F2E-9535-50F6-11F5-5F9D49774230}"/>
              </a:ext>
            </a:extLst>
          </p:cNvPr>
          <p:cNvSpPr>
            <a:spLocks noGrp="1"/>
          </p:cNvSpPr>
          <p:nvPr>
            <p:ph type="dt" sz="half" idx="10"/>
          </p:nvPr>
        </p:nvSpPr>
        <p:spPr/>
        <p:txBody>
          <a:bodyPr/>
          <a:lstStyle/>
          <a:p>
            <a:fld id="{A1B4EF84-2F04-473F-85FF-182DDB51E1E9}" type="datetimeFigureOut">
              <a:rPr lang="en-US" smtClean="0"/>
              <a:t>5/27/2026</a:t>
            </a:fld>
            <a:endParaRPr lang="en-US"/>
          </a:p>
        </p:txBody>
      </p:sp>
      <p:sp>
        <p:nvSpPr>
          <p:cNvPr id="6" name="Footer Placeholder 5">
            <a:extLst>
              <a:ext uri="{FF2B5EF4-FFF2-40B4-BE49-F238E27FC236}">
                <a16:creationId xmlns:a16="http://schemas.microsoft.com/office/drawing/2014/main" id="{D25AA00D-DBAA-3570-7F2F-A0ABEDCC33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8C663E-DD08-C4E2-E7D8-8EAD0154A2D7}"/>
              </a:ext>
            </a:extLst>
          </p:cNvPr>
          <p:cNvSpPr>
            <a:spLocks noGrp="1"/>
          </p:cNvSpPr>
          <p:nvPr>
            <p:ph type="sldNum" sz="quarter" idx="12"/>
          </p:nvPr>
        </p:nvSpPr>
        <p:spPr/>
        <p:txBody>
          <a:bodyPr/>
          <a:lstStyle/>
          <a:p>
            <a:fld id="{37991543-36A5-48EB-91C4-5A5FA28605C9}" type="slidenum">
              <a:rPr lang="en-US" smtClean="0"/>
              <a:t>‹#›</a:t>
            </a:fld>
            <a:endParaRPr lang="en-US"/>
          </a:p>
        </p:txBody>
      </p:sp>
    </p:spTree>
    <p:extLst>
      <p:ext uri="{BB962C8B-B14F-4D97-AF65-F5344CB8AC3E}">
        <p14:creationId xmlns:p14="http://schemas.microsoft.com/office/powerpoint/2010/main" val="1068351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4001B-D7A8-C889-E12F-4AE95004E9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5902A1-25E2-7EA0-C986-BB964F5604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71FA33-C453-ADB2-DAF9-25BACC0037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DDFA29-E59F-3006-191D-A473C4FCBC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2E1AE-E989-04C8-911C-6DA5E12A87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1C3F89-EC02-79B0-50CA-E6D0950930CF}"/>
              </a:ext>
            </a:extLst>
          </p:cNvPr>
          <p:cNvSpPr>
            <a:spLocks noGrp="1"/>
          </p:cNvSpPr>
          <p:nvPr>
            <p:ph type="dt" sz="half" idx="10"/>
          </p:nvPr>
        </p:nvSpPr>
        <p:spPr/>
        <p:txBody>
          <a:bodyPr/>
          <a:lstStyle/>
          <a:p>
            <a:fld id="{A1B4EF84-2F04-473F-85FF-182DDB51E1E9}" type="datetimeFigureOut">
              <a:rPr lang="en-US" smtClean="0"/>
              <a:t>5/27/2026</a:t>
            </a:fld>
            <a:endParaRPr lang="en-US"/>
          </a:p>
        </p:txBody>
      </p:sp>
      <p:sp>
        <p:nvSpPr>
          <p:cNvPr id="8" name="Footer Placeholder 7">
            <a:extLst>
              <a:ext uri="{FF2B5EF4-FFF2-40B4-BE49-F238E27FC236}">
                <a16:creationId xmlns:a16="http://schemas.microsoft.com/office/drawing/2014/main" id="{F7C2BDC5-6353-9155-0688-96E2FD8807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1DFEDD-4472-E819-B4BF-E7F7E7A097A8}"/>
              </a:ext>
            </a:extLst>
          </p:cNvPr>
          <p:cNvSpPr>
            <a:spLocks noGrp="1"/>
          </p:cNvSpPr>
          <p:nvPr>
            <p:ph type="sldNum" sz="quarter" idx="12"/>
          </p:nvPr>
        </p:nvSpPr>
        <p:spPr/>
        <p:txBody>
          <a:bodyPr/>
          <a:lstStyle/>
          <a:p>
            <a:fld id="{37991543-36A5-48EB-91C4-5A5FA28605C9}" type="slidenum">
              <a:rPr lang="en-US" smtClean="0"/>
              <a:t>‹#›</a:t>
            </a:fld>
            <a:endParaRPr lang="en-US"/>
          </a:p>
        </p:txBody>
      </p:sp>
    </p:spTree>
    <p:extLst>
      <p:ext uri="{BB962C8B-B14F-4D97-AF65-F5344CB8AC3E}">
        <p14:creationId xmlns:p14="http://schemas.microsoft.com/office/powerpoint/2010/main" val="281462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65BE2-7E77-0B37-D4DA-BF1367129C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3C1BF4-31FD-B2FC-7D16-AEA23BB91E7B}"/>
              </a:ext>
            </a:extLst>
          </p:cNvPr>
          <p:cNvSpPr>
            <a:spLocks noGrp="1"/>
          </p:cNvSpPr>
          <p:nvPr>
            <p:ph type="dt" sz="half" idx="10"/>
          </p:nvPr>
        </p:nvSpPr>
        <p:spPr/>
        <p:txBody>
          <a:bodyPr/>
          <a:lstStyle/>
          <a:p>
            <a:fld id="{A1B4EF84-2F04-473F-85FF-182DDB51E1E9}" type="datetimeFigureOut">
              <a:rPr lang="en-US" smtClean="0"/>
              <a:t>5/27/2026</a:t>
            </a:fld>
            <a:endParaRPr lang="en-US"/>
          </a:p>
        </p:txBody>
      </p:sp>
      <p:sp>
        <p:nvSpPr>
          <p:cNvPr id="4" name="Footer Placeholder 3">
            <a:extLst>
              <a:ext uri="{FF2B5EF4-FFF2-40B4-BE49-F238E27FC236}">
                <a16:creationId xmlns:a16="http://schemas.microsoft.com/office/drawing/2014/main" id="{19935924-C151-F975-6BCB-53A7B58A59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5D508F-62E3-0F4F-37BF-A0BCC44B73D4}"/>
              </a:ext>
            </a:extLst>
          </p:cNvPr>
          <p:cNvSpPr>
            <a:spLocks noGrp="1"/>
          </p:cNvSpPr>
          <p:nvPr>
            <p:ph type="sldNum" sz="quarter" idx="12"/>
          </p:nvPr>
        </p:nvSpPr>
        <p:spPr/>
        <p:txBody>
          <a:bodyPr/>
          <a:lstStyle/>
          <a:p>
            <a:fld id="{37991543-36A5-48EB-91C4-5A5FA28605C9}" type="slidenum">
              <a:rPr lang="en-US" smtClean="0"/>
              <a:t>‹#›</a:t>
            </a:fld>
            <a:endParaRPr lang="en-US"/>
          </a:p>
        </p:txBody>
      </p:sp>
    </p:spTree>
    <p:extLst>
      <p:ext uri="{BB962C8B-B14F-4D97-AF65-F5344CB8AC3E}">
        <p14:creationId xmlns:p14="http://schemas.microsoft.com/office/powerpoint/2010/main" val="3964118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038E6D-78B8-60B7-72BC-2CB978A51297}"/>
              </a:ext>
            </a:extLst>
          </p:cNvPr>
          <p:cNvSpPr>
            <a:spLocks noGrp="1"/>
          </p:cNvSpPr>
          <p:nvPr>
            <p:ph type="dt" sz="half" idx="10"/>
          </p:nvPr>
        </p:nvSpPr>
        <p:spPr/>
        <p:txBody>
          <a:bodyPr/>
          <a:lstStyle/>
          <a:p>
            <a:fld id="{A1B4EF84-2F04-473F-85FF-182DDB51E1E9}" type="datetimeFigureOut">
              <a:rPr lang="en-US" smtClean="0"/>
              <a:t>5/27/2026</a:t>
            </a:fld>
            <a:endParaRPr lang="en-US"/>
          </a:p>
        </p:txBody>
      </p:sp>
      <p:sp>
        <p:nvSpPr>
          <p:cNvPr id="3" name="Footer Placeholder 2">
            <a:extLst>
              <a:ext uri="{FF2B5EF4-FFF2-40B4-BE49-F238E27FC236}">
                <a16:creationId xmlns:a16="http://schemas.microsoft.com/office/drawing/2014/main" id="{4B0AEB0E-6BC3-A633-AB90-D06D762F76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24CDFD-C254-2BD7-56E6-7A8829A14D1A}"/>
              </a:ext>
            </a:extLst>
          </p:cNvPr>
          <p:cNvSpPr>
            <a:spLocks noGrp="1"/>
          </p:cNvSpPr>
          <p:nvPr>
            <p:ph type="sldNum" sz="quarter" idx="12"/>
          </p:nvPr>
        </p:nvSpPr>
        <p:spPr/>
        <p:txBody>
          <a:bodyPr/>
          <a:lstStyle/>
          <a:p>
            <a:fld id="{37991543-36A5-48EB-91C4-5A5FA28605C9}" type="slidenum">
              <a:rPr lang="en-US" smtClean="0"/>
              <a:t>‹#›</a:t>
            </a:fld>
            <a:endParaRPr lang="en-US"/>
          </a:p>
        </p:txBody>
      </p:sp>
    </p:spTree>
    <p:extLst>
      <p:ext uri="{BB962C8B-B14F-4D97-AF65-F5344CB8AC3E}">
        <p14:creationId xmlns:p14="http://schemas.microsoft.com/office/powerpoint/2010/main" val="2030340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38573-076C-BA81-D9D9-15BF2A64A1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BB4466-3B10-CF7E-B8A6-72F8766532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F3892B-E38F-7765-F69F-B69E6B5566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E301FF-51C8-1265-6DB0-678D4C071EDB}"/>
              </a:ext>
            </a:extLst>
          </p:cNvPr>
          <p:cNvSpPr>
            <a:spLocks noGrp="1"/>
          </p:cNvSpPr>
          <p:nvPr>
            <p:ph type="dt" sz="half" idx="10"/>
          </p:nvPr>
        </p:nvSpPr>
        <p:spPr/>
        <p:txBody>
          <a:bodyPr/>
          <a:lstStyle/>
          <a:p>
            <a:fld id="{A1B4EF84-2F04-473F-85FF-182DDB51E1E9}" type="datetimeFigureOut">
              <a:rPr lang="en-US" smtClean="0"/>
              <a:t>5/27/2026</a:t>
            </a:fld>
            <a:endParaRPr lang="en-US"/>
          </a:p>
        </p:txBody>
      </p:sp>
      <p:sp>
        <p:nvSpPr>
          <p:cNvPr id="6" name="Footer Placeholder 5">
            <a:extLst>
              <a:ext uri="{FF2B5EF4-FFF2-40B4-BE49-F238E27FC236}">
                <a16:creationId xmlns:a16="http://schemas.microsoft.com/office/drawing/2014/main" id="{A95F95E6-E739-1BBC-C41E-4B5A18CA13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1D63DE-D8BE-E052-1124-E982D7DFB168}"/>
              </a:ext>
            </a:extLst>
          </p:cNvPr>
          <p:cNvSpPr>
            <a:spLocks noGrp="1"/>
          </p:cNvSpPr>
          <p:nvPr>
            <p:ph type="sldNum" sz="quarter" idx="12"/>
          </p:nvPr>
        </p:nvSpPr>
        <p:spPr/>
        <p:txBody>
          <a:bodyPr/>
          <a:lstStyle/>
          <a:p>
            <a:fld id="{37991543-36A5-48EB-91C4-5A5FA28605C9}" type="slidenum">
              <a:rPr lang="en-US" smtClean="0"/>
              <a:t>‹#›</a:t>
            </a:fld>
            <a:endParaRPr lang="en-US"/>
          </a:p>
        </p:txBody>
      </p:sp>
    </p:spTree>
    <p:extLst>
      <p:ext uri="{BB962C8B-B14F-4D97-AF65-F5344CB8AC3E}">
        <p14:creationId xmlns:p14="http://schemas.microsoft.com/office/powerpoint/2010/main" val="1554124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1A694-A5CC-9248-3B7B-DD18B4AC68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129CF6-F692-DDFC-D286-58474930D0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C6D245-E056-132D-2D49-53A0D70134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EACA56-C93D-B9CD-5E7B-E1CB14CE8594}"/>
              </a:ext>
            </a:extLst>
          </p:cNvPr>
          <p:cNvSpPr>
            <a:spLocks noGrp="1"/>
          </p:cNvSpPr>
          <p:nvPr>
            <p:ph type="dt" sz="half" idx="10"/>
          </p:nvPr>
        </p:nvSpPr>
        <p:spPr/>
        <p:txBody>
          <a:bodyPr/>
          <a:lstStyle/>
          <a:p>
            <a:fld id="{A1B4EF84-2F04-473F-85FF-182DDB51E1E9}" type="datetimeFigureOut">
              <a:rPr lang="en-US" smtClean="0"/>
              <a:t>5/27/2026</a:t>
            </a:fld>
            <a:endParaRPr lang="en-US"/>
          </a:p>
        </p:txBody>
      </p:sp>
      <p:sp>
        <p:nvSpPr>
          <p:cNvPr id="6" name="Footer Placeholder 5">
            <a:extLst>
              <a:ext uri="{FF2B5EF4-FFF2-40B4-BE49-F238E27FC236}">
                <a16:creationId xmlns:a16="http://schemas.microsoft.com/office/drawing/2014/main" id="{3E5A8584-AD93-36B5-5251-8E76CC02D9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6FFF53-FC9D-2A5E-885E-DC88287FDB55}"/>
              </a:ext>
            </a:extLst>
          </p:cNvPr>
          <p:cNvSpPr>
            <a:spLocks noGrp="1"/>
          </p:cNvSpPr>
          <p:nvPr>
            <p:ph type="sldNum" sz="quarter" idx="12"/>
          </p:nvPr>
        </p:nvSpPr>
        <p:spPr/>
        <p:txBody>
          <a:bodyPr/>
          <a:lstStyle/>
          <a:p>
            <a:fld id="{37991543-36A5-48EB-91C4-5A5FA28605C9}" type="slidenum">
              <a:rPr lang="en-US" smtClean="0"/>
              <a:t>‹#›</a:t>
            </a:fld>
            <a:endParaRPr lang="en-US"/>
          </a:p>
        </p:txBody>
      </p:sp>
    </p:spTree>
    <p:extLst>
      <p:ext uri="{BB962C8B-B14F-4D97-AF65-F5344CB8AC3E}">
        <p14:creationId xmlns:p14="http://schemas.microsoft.com/office/powerpoint/2010/main" val="481637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AF2288-B253-3621-FC93-C2943B7744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E82160-6D4D-97DE-5B99-8B0FE780D7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BD9E36-5B84-61DD-E491-F32E7EE71D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B4EF84-2F04-473F-85FF-182DDB51E1E9}" type="datetimeFigureOut">
              <a:rPr lang="en-US" smtClean="0"/>
              <a:t>5/27/2026</a:t>
            </a:fld>
            <a:endParaRPr lang="en-US"/>
          </a:p>
        </p:txBody>
      </p:sp>
      <p:sp>
        <p:nvSpPr>
          <p:cNvPr id="5" name="Footer Placeholder 4">
            <a:extLst>
              <a:ext uri="{FF2B5EF4-FFF2-40B4-BE49-F238E27FC236}">
                <a16:creationId xmlns:a16="http://schemas.microsoft.com/office/drawing/2014/main" id="{3BE35965-80EA-0BDD-B26D-9441788128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CFED68-638B-CE3A-1405-61931C3F42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991543-36A5-48EB-91C4-5A5FA28605C9}" type="slidenum">
              <a:rPr lang="en-US" smtClean="0"/>
              <a:t>‹#›</a:t>
            </a:fld>
            <a:endParaRPr lang="en-US"/>
          </a:p>
        </p:txBody>
      </p:sp>
    </p:spTree>
    <p:extLst>
      <p:ext uri="{BB962C8B-B14F-4D97-AF65-F5344CB8AC3E}">
        <p14:creationId xmlns:p14="http://schemas.microsoft.com/office/powerpoint/2010/main" val="27115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07C7CB-4607-0649-E841-15C79693BE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E9E399-3D74-F1E0-9D96-03474B130B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90F2F6-5CB6-B401-E715-EF7260659A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22D1391-A692-4CA6-9AA3-167375670F68}" type="datetimeFigureOut">
              <a:rPr lang="en-US" smtClean="0"/>
              <a:t>5/27/2026</a:t>
            </a:fld>
            <a:endParaRPr lang="en-US"/>
          </a:p>
        </p:txBody>
      </p:sp>
      <p:sp>
        <p:nvSpPr>
          <p:cNvPr id="5" name="Footer Placeholder 4">
            <a:extLst>
              <a:ext uri="{FF2B5EF4-FFF2-40B4-BE49-F238E27FC236}">
                <a16:creationId xmlns:a16="http://schemas.microsoft.com/office/drawing/2014/main" id="{F80F0A33-195F-F77F-5D7F-8C4CB8E6E0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77E67F3-25F7-1EAA-5DEE-541A93074F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CEE5B03-E4D0-4773-99E3-11D5E66BFB01}" type="slidenum">
              <a:rPr lang="en-US" smtClean="0"/>
              <a:t>‹#›</a:t>
            </a:fld>
            <a:endParaRPr lang="en-US"/>
          </a:p>
        </p:txBody>
      </p:sp>
    </p:spTree>
    <p:extLst>
      <p:ext uri="{BB962C8B-B14F-4D97-AF65-F5344CB8AC3E}">
        <p14:creationId xmlns:p14="http://schemas.microsoft.com/office/powerpoint/2010/main" val="33664007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8.xml"/><Relationship Id="rId5" Type="http://schemas.openxmlformats.org/officeDocument/2006/relationships/image" Target="../media/image28.jp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building, outdoor, stone&#10;&#10;Description automatically generated">
            <a:extLst>
              <a:ext uri="{FF2B5EF4-FFF2-40B4-BE49-F238E27FC236}">
                <a16:creationId xmlns:a16="http://schemas.microsoft.com/office/drawing/2014/main" id="{0321640D-406C-E651-542A-89BD311919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Text&#10;&#10;Description automatically generated">
            <a:extLst>
              <a:ext uri="{FF2B5EF4-FFF2-40B4-BE49-F238E27FC236}">
                <a16:creationId xmlns:a16="http://schemas.microsoft.com/office/drawing/2014/main" id="{8619AB7A-21BD-ADAB-E108-B1A4E9F843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404" y="1000263"/>
            <a:ext cx="3790958" cy="1365754"/>
          </a:xfrm>
          <a:prstGeom prst="rect">
            <a:avLst/>
          </a:prstGeom>
        </p:spPr>
      </p:pic>
      <p:sp>
        <p:nvSpPr>
          <p:cNvPr id="9" name="TextBox 8">
            <a:extLst>
              <a:ext uri="{FF2B5EF4-FFF2-40B4-BE49-F238E27FC236}">
                <a16:creationId xmlns:a16="http://schemas.microsoft.com/office/drawing/2014/main" id="{C6AE3860-557A-24A2-58AC-11E6104D2C29}"/>
              </a:ext>
            </a:extLst>
          </p:cNvPr>
          <p:cNvSpPr txBox="1"/>
          <p:nvPr/>
        </p:nvSpPr>
        <p:spPr>
          <a:xfrm>
            <a:off x="155144" y="2770852"/>
            <a:ext cx="5071478" cy="2123658"/>
          </a:xfrm>
          <a:prstGeom prst="rect">
            <a:avLst/>
          </a:prstGeom>
          <a:noFill/>
        </p:spPr>
        <p:txBody>
          <a:bodyPr wrap="square" lIns="91440" tIns="45720" rIns="91440" bIns="45720" rtlCol="0" anchor="t">
            <a:spAutoFit/>
          </a:bodyPr>
          <a:lstStyle/>
          <a:p>
            <a:pPr>
              <a:defRPr/>
            </a:pPr>
            <a:r>
              <a:rPr kumimoji="0" lang="en-US" sz="4400" b="1" i="0" u="none" strike="noStrike" kern="1200" cap="none" spc="0" normalizeH="0" baseline="0" noProof="0" dirty="0">
                <a:ln>
                  <a:noFill/>
                </a:ln>
                <a:solidFill>
                  <a:prstClr val="black"/>
                </a:solidFill>
                <a:effectLst/>
                <a:uLnTx/>
                <a:uFillTx/>
                <a:latin typeface="Abadi Extra Light"/>
                <a:ea typeface="+mn-ea"/>
                <a:cs typeface="+mn-cs"/>
              </a:rPr>
              <a:t>Turning Assessment Recommendations into Actions</a:t>
            </a:r>
          </a:p>
        </p:txBody>
      </p:sp>
      <p:sp>
        <p:nvSpPr>
          <p:cNvPr id="3" name="TextBox 2">
            <a:extLst>
              <a:ext uri="{FF2B5EF4-FFF2-40B4-BE49-F238E27FC236}">
                <a16:creationId xmlns:a16="http://schemas.microsoft.com/office/drawing/2014/main" id="{A442BFE0-0789-A114-AE36-25C5FE535A9F}"/>
              </a:ext>
            </a:extLst>
          </p:cNvPr>
          <p:cNvSpPr txBox="1"/>
          <p:nvPr/>
        </p:nvSpPr>
        <p:spPr>
          <a:xfrm>
            <a:off x="155144" y="5168369"/>
            <a:ext cx="4003040" cy="707886"/>
          </a:xfrm>
          <a:prstGeom prst="rect">
            <a:avLst/>
          </a:prstGeom>
          <a:noFill/>
        </p:spPr>
        <p:txBody>
          <a:bodyPr wrap="square">
            <a:spAutoFit/>
          </a:bodyPr>
          <a:lstStyle/>
          <a:p>
            <a:pPr>
              <a:defRPr/>
            </a:pPr>
            <a:r>
              <a:rPr lang="en-US" sz="2000" cap="all" dirty="0"/>
              <a:t>How to Make Practical Use of Assessment Reports</a:t>
            </a:r>
          </a:p>
        </p:txBody>
      </p:sp>
    </p:spTree>
    <p:extLst>
      <p:ext uri="{BB962C8B-B14F-4D97-AF65-F5344CB8AC3E}">
        <p14:creationId xmlns:p14="http://schemas.microsoft.com/office/powerpoint/2010/main" val="70175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FC46843-D05B-B50E-1972-7E3E7D0C9D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325" y="1262099"/>
            <a:ext cx="5303520" cy="3182112"/>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3261AF5-723C-C91A-2636-E44D7E48BA24}"/>
              </a:ext>
            </a:extLst>
          </p:cNvPr>
          <p:cNvSpPr txBox="1"/>
          <p:nvPr/>
        </p:nvSpPr>
        <p:spPr>
          <a:xfrm>
            <a:off x="258725" y="202033"/>
            <a:ext cx="5760720"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Conservation Center for Art and Historic Artifacts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Preservation Needs Assessment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Arial" panose="020B0604020202020204" pitchFamily="34" charset="0"/>
              </a:rPr>
              <a:t>Onsite Visit (October 2021); Report May 2022</a:t>
            </a:r>
          </a:p>
        </p:txBody>
      </p:sp>
      <p:sp>
        <p:nvSpPr>
          <p:cNvPr id="3" name="TextBox 2">
            <a:extLst>
              <a:ext uri="{FF2B5EF4-FFF2-40B4-BE49-F238E27FC236}">
                <a16:creationId xmlns:a16="http://schemas.microsoft.com/office/drawing/2014/main" id="{489B919F-EC4D-0071-C9CB-6077F62D18D5}"/>
              </a:ext>
            </a:extLst>
          </p:cNvPr>
          <p:cNvSpPr txBox="1"/>
          <p:nvPr/>
        </p:nvSpPr>
        <p:spPr>
          <a:xfrm>
            <a:off x="0" y="6596390"/>
            <a:ext cx="333937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black"/>
                </a:solidFill>
                <a:effectLst/>
                <a:uLnTx/>
                <a:uFillTx/>
                <a:latin typeface="Aptos" panose="02110004020202020204"/>
                <a:ea typeface="+mn-ea"/>
                <a:cs typeface="+mn-cs"/>
              </a:rPr>
              <a:t>Graph and spreadsheet created by Scarlett Wirt (FEBT)</a:t>
            </a:r>
          </a:p>
        </p:txBody>
      </p:sp>
      <p:pic>
        <p:nvPicPr>
          <p:cNvPr id="5" name="Picture 4">
            <a:extLst>
              <a:ext uri="{FF2B5EF4-FFF2-40B4-BE49-F238E27FC236}">
                <a16:creationId xmlns:a16="http://schemas.microsoft.com/office/drawing/2014/main" id="{58EFED71-DADB-3165-A8A9-D00D1428DD9E}"/>
              </a:ext>
            </a:extLst>
          </p:cNvPr>
          <p:cNvPicPr>
            <a:picLocks noChangeAspect="1"/>
          </p:cNvPicPr>
          <p:nvPr/>
        </p:nvPicPr>
        <p:blipFill>
          <a:blip r:embed="rId3"/>
          <a:stretch>
            <a:fillRect/>
          </a:stretch>
        </p:blipFill>
        <p:spPr>
          <a:xfrm>
            <a:off x="6019445" y="338061"/>
            <a:ext cx="3730692" cy="4114800"/>
          </a:xfrm>
          <a:prstGeom prst="rect">
            <a:avLst/>
          </a:prstGeom>
          <a:ln w="9525">
            <a:solidFill>
              <a:schemeClr val="tx1"/>
            </a:solidFill>
          </a:ln>
        </p:spPr>
      </p:pic>
      <p:pic>
        <p:nvPicPr>
          <p:cNvPr id="7" name="Picture 6">
            <a:extLst>
              <a:ext uri="{FF2B5EF4-FFF2-40B4-BE49-F238E27FC236}">
                <a16:creationId xmlns:a16="http://schemas.microsoft.com/office/drawing/2014/main" id="{16BD96D4-2CF2-AD26-E43A-88ED4B3CAC41}"/>
              </a:ext>
            </a:extLst>
          </p:cNvPr>
          <p:cNvPicPr>
            <a:picLocks noChangeAspect="1"/>
          </p:cNvPicPr>
          <p:nvPr/>
        </p:nvPicPr>
        <p:blipFill>
          <a:blip r:embed="rId4"/>
          <a:stretch>
            <a:fillRect/>
          </a:stretch>
        </p:blipFill>
        <p:spPr>
          <a:xfrm>
            <a:off x="7710023" y="2517692"/>
            <a:ext cx="4297680" cy="4220049"/>
          </a:xfrm>
          <a:prstGeom prst="rect">
            <a:avLst/>
          </a:prstGeom>
          <a:ln w="9525">
            <a:solidFill>
              <a:schemeClr val="tx1"/>
            </a:solidFill>
          </a:ln>
        </p:spPr>
      </p:pic>
      <p:sp>
        <p:nvSpPr>
          <p:cNvPr id="8" name="TextBox 7">
            <a:extLst>
              <a:ext uri="{FF2B5EF4-FFF2-40B4-BE49-F238E27FC236}">
                <a16:creationId xmlns:a16="http://schemas.microsoft.com/office/drawing/2014/main" id="{00248F6D-691C-4C55-7680-CACED7BBA45B}"/>
              </a:ext>
            </a:extLst>
          </p:cNvPr>
          <p:cNvSpPr txBox="1"/>
          <p:nvPr/>
        </p:nvSpPr>
        <p:spPr>
          <a:xfrm>
            <a:off x="184297" y="4580947"/>
            <a:ext cx="7219507" cy="193899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Report provided a foundation for building the archive from the ground up, and a tool for communications with stakeholders.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Helped the team identify key priorities as short-term goals that could be achievable with limited human and financial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Tool to leverage grant funding (especially the NEH Preservation Assistance Grant for another CCAHA partnership project).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Continues to provide guidance as the archive matures.</a:t>
            </a:r>
          </a:p>
        </p:txBody>
      </p:sp>
      <p:sp>
        <p:nvSpPr>
          <p:cNvPr id="9" name="TextBox 8">
            <a:extLst>
              <a:ext uri="{FF2B5EF4-FFF2-40B4-BE49-F238E27FC236}">
                <a16:creationId xmlns:a16="http://schemas.microsoft.com/office/drawing/2014/main" id="{F62789CC-9825-BFEF-4300-47C9EDD71CC7}"/>
              </a:ext>
            </a:extLst>
          </p:cNvPr>
          <p:cNvSpPr txBox="1"/>
          <p:nvPr/>
        </p:nvSpPr>
        <p:spPr>
          <a:xfrm>
            <a:off x="487325" y="3784961"/>
            <a:ext cx="232659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156 Recommendations</a:t>
            </a:r>
          </a:p>
        </p:txBody>
      </p:sp>
    </p:spTree>
    <p:extLst>
      <p:ext uri="{BB962C8B-B14F-4D97-AF65-F5344CB8AC3E}">
        <p14:creationId xmlns:p14="http://schemas.microsoft.com/office/powerpoint/2010/main" val="2535103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783205-09C3-473A-F12E-E8FB29C64130}"/>
              </a:ext>
            </a:extLst>
          </p:cNvPr>
          <p:cNvSpPr txBox="1"/>
          <p:nvPr/>
        </p:nvSpPr>
        <p:spPr>
          <a:xfrm>
            <a:off x="295225" y="282472"/>
            <a:ext cx="4526759" cy="369331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Paid Staff: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Archivist (35 hours weekly)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Archives Technician (35 hours weekly)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Volunteers: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2 core FEBT volunteers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4+ support FEBT volunteers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Interns: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6 summer Juniata College interns since 2021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UPITT MILS student intern 2026 (digital preservation)</a:t>
            </a:r>
          </a:p>
        </p:txBody>
      </p:sp>
      <p:pic>
        <p:nvPicPr>
          <p:cNvPr id="2050" name="Picture 2">
            <a:extLst>
              <a:ext uri="{FF2B5EF4-FFF2-40B4-BE49-F238E27FC236}">
                <a16:creationId xmlns:a16="http://schemas.microsoft.com/office/drawing/2014/main" id="{2BDED45F-10FC-40CC-D91A-3F3F50BDF1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95" t="1462" r="20869" b="18904"/>
          <a:stretch>
            <a:fillRect/>
          </a:stretch>
        </p:blipFill>
        <p:spPr bwMode="auto">
          <a:xfrm>
            <a:off x="457867" y="4257350"/>
            <a:ext cx="2194560" cy="24471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369A967-FCB4-D966-2987-AAE2C8AA7F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86" t="18083" r="23861" b="10867"/>
          <a:stretch>
            <a:fillRect/>
          </a:stretch>
        </p:blipFill>
        <p:spPr bwMode="auto">
          <a:xfrm>
            <a:off x="2845442" y="4163497"/>
            <a:ext cx="1828800" cy="263483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6CFFD12B-9C19-B579-C9A8-DC644C38E6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11" t="5296" r="14523" b="3607"/>
          <a:stretch>
            <a:fillRect/>
          </a:stretch>
        </p:blipFill>
        <p:spPr bwMode="auto">
          <a:xfrm>
            <a:off x="5029899" y="951609"/>
            <a:ext cx="3442202" cy="28346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B606462-C67C-4309-A756-170F34003DC5}"/>
              </a:ext>
            </a:extLst>
          </p:cNvPr>
          <p:cNvSpPr txBox="1"/>
          <p:nvPr/>
        </p:nvSpPr>
        <p:spPr>
          <a:xfrm>
            <a:off x="5014998" y="3902411"/>
            <a:ext cx="7089691" cy="16004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ptos" panose="02110004020202020204"/>
                <a:ea typeface="+mn-ea"/>
                <a:cs typeface="+mn-cs"/>
              </a:rPr>
              <a:t>GRANTS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ptos" panose="02110004020202020204"/>
                <a:ea typeface="+mn-ea"/>
                <a:cs typeface="+mn-cs"/>
              </a:rPr>
              <a:t>NEH PRESERVATION ASSISTANCE GRANT ($10,000.00)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Aptos" panose="02110004020202020204"/>
                <a:ea typeface="+mn-ea"/>
                <a:cs typeface="+mn-cs"/>
              </a:rPr>
              <a:t>The East Broad Top Railroad Archives and Special Collections Disaster Response Planning and Environmental Monitoring Project </a:t>
            </a:r>
            <a:r>
              <a:rPr kumimoji="0" lang="en-US" sz="1400" b="1" i="1" u="none" strike="noStrike" kern="1200" cap="none" spc="0" normalizeH="0" baseline="0" noProof="0" dirty="0">
                <a:ln>
                  <a:noFill/>
                </a:ln>
                <a:solidFill>
                  <a:srgbClr val="E97132"/>
                </a:solidFill>
                <a:effectLst/>
                <a:uLnTx/>
                <a:uFillTx/>
                <a:latin typeface="Aptos" panose="02110004020202020204"/>
                <a:ea typeface="+mn-ea"/>
                <a:cs typeface="+mn-cs"/>
              </a:rPr>
              <a:t>[CCAHA Disaster Planning &amp; Recovery Workshop]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ptos" panose="02110004020202020204"/>
                <a:ea typeface="+mn-ea"/>
                <a:cs typeface="+mn-cs"/>
              </a:rPr>
              <a:t>NATIONAL RAILWAY HISTORICAL SOCIETY (2, $5,000.00 grants-equipment/supplies)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ptos" panose="02110004020202020204"/>
                <a:ea typeface="+mn-ea"/>
                <a:cs typeface="+mn-cs"/>
              </a:rPr>
              <a:t>PA HISTORICAL AND MUSEUM COMMISSION ($15,000.00)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Aptos" panose="02110004020202020204"/>
                <a:ea typeface="+mn-ea"/>
                <a:cs typeface="+mn-cs"/>
              </a:rPr>
              <a:t>Oral History and Film Preservation Project</a:t>
            </a:r>
          </a:p>
        </p:txBody>
      </p:sp>
      <p:sp>
        <p:nvSpPr>
          <p:cNvPr id="5" name="TextBox 4">
            <a:extLst>
              <a:ext uri="{FF2B5EF4-FFF2-40B4-BE49-F238E27FC236}">
                <a16:creationId xmlns:a16="http://schemas.microsoft.com/office/drawing/2014/main" id="{E423E1F5-5AB3-2781-ACCC-87AF1884A262}"/>
              </a:ext>
            </a:extLst>
          </p:cNvPr>
          <p:cNvSpPr txBox="1"/>
          <p:nvPr/>
        </p:nvSpPr>
        <p:spPr>
          <a:xfrm>
            <a:off x="5849774" y="5545631"/>
            <a:ext cx="5420138" cy="116955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ptos" panose="02110004020202020204"/>
                <a:ea typeface="+mn-ea"/>
                <a:cs typeface="+mn-cs"/>
              </a:rPr>
              <a:t>COLLECTIONS: PROTECT, PRESERVE, PROVIDE ACCESS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156 collections processed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2025: over 19,000 digital catalog searches from over 9,000 users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2026: Archival Arrangement Project – conducting full inventory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SHARING RESOURCES: key to community connections</a:t>
            </a:r>
          </a:p>
        </p:txBody>
      </p:sp>
      <p:pic>
        <p:nvPicPr>
          <p:cNvPr id="6" name="Google Shape;329;g3c67a947106_0_48" title="kiddie pool with artifacts.jpeg">
            <a:extLst>
              <a:ext uri="{FF2B5EF4-FFF2-40B4-BE49-F238E27FC236}">
                <a16:creationId xmlns:a16="http://schemas.microsoft.com/office/drawing/2014/main" id="{83D75F9D-5A99-CEEA-C791-25BEA43639B8}"/>
              </a:ext>
            </a:extLst>
          </p:cNvPr>
          <p:cNvPicPr preferRelativeResize="0">
            <a:picLocks noChangeAspect="1"/>
          </p:cNvPicPr>
          <p:nvPr/>
        </p:nvPicPr>
        <p:blipFill>
          <a:blip r:embed="rId5">
            <a:alphaModFix/>
          </a:blip>
          <a:stretch>
            <a:fillRect/>
          </a:stretch>
        </p:blipFill>
        <p:spPr>
          <a:xfrm>
            <a:off x="8610399" y="1134489"/>
            <a:ext cx="3494291" cy="2468880"/>
          </a:xfrm>
          <a:prstGeom prst="rect">
            <a:avLst/>
          </a:prstGeom>
          <a:noFill/>
          <a:ln w="9525" cap="flat" cmpd="sng">
            <a:solidFill>
              <a:schemeClr val="dk1"/>
            </a:solidFill>
            <a:prstDash val="solid"/>
            <a:round/>
            <a:headEnd type="none" w="sm" len="sm"/>
            <a:tailEnd type="none" w="sm" len="sm"/>
          </a:ln>
        </p:spPr>
      </p:pic>
      <p:sp>
        <p:nvSpPr>
          <p:cNvPr id="7" name="TextBox 6">
            <a:extLst>
              <a:ext uri="{FF2B5EF4-FFF2-40B4-BE49-F238E27FC236}">
                <a16:creationId xmlns:a16="http://schemas.microsoft.com/office/drawing/2014/main" id="{1E22321E-CAF5-FCC6-D05B-76ECBC32F7DD}"/>
              </a:ext>
            </a:extLst>
          </p:cNvPr>
          <p:cNvSpPr txBox="1"/>
          <p:nvPr/>
        </p:nvSpPr>
        <p:spPr>
          <a:xfrm>
            <a:off x="6470655" y="328933"/>
            <a:ext cx="40028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ASSESSMENT INTO ACTION</a:t>
            </a:r>
          </a:p>
        </p:txBody>
      </p:sp>
    </p:spTree>
    <p:extLst>
      <p:ext uri="{BB962C8B-B14F-4D97-AF65-F5344CB8AC3E}">
        <p14:creationId xmlns:p14="http://schemas.microsoft.com/office/powerpoint/2010/main" val="3060087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C207A-8BB4-80D2-F6FB-27181B187960}"/>
              </a:ext>
            </a:extLst>
          </p:cNvPr>
          <p:cNvSpPr>
            <a:spLocks noGrp="1"/>
          </p:cNvSpPr>
          <p:nvPr>
            <p:ph type="title" idx="4294967295"/>
          </p:nvPr>
        </p:nvSpPr>
        <p:spPr>
          <a:xfrm>
            <a:off x="3129171" y="530927"/>
            <a:ext cx="8320087" cy="1325563"/>
          </a:xfrm>
        </p:spPr>
        <p:txBody>
          <a:bodyPr>
            <a:normAutofit/>
          </a:bodyPr>
          <a:lstStyle/>
          <a:p>
            <a:r>
              <a:rPr lang="en-US" sz="3600" dirty="0">
                <a:latin typeface="Raleway" panose="020B0003030101060003" pitchFamily="34" charset="0"/>
                <a:cs typeface="Aharoni" panose="02010803020104030203" pitchFamily="2" charset="-79"/>
              </a:rPr>
              <a:t>Conservation Center for Art &amp; Historic Artifacts </a:t>
            </a:r>
          </a:p>
        </p:txBody>
      </p:sp>
      <p:grpSp>
        <p:nvGrpSpPr>
          <p:cNvPr id="3" name="Group 2">
            <a:extLst>
              <a:ext uri="{FF2B5EF4-FFF2-40B4-BE49-F238E27FC236}">
                <a16:creationId xmlns:a16="http://schemas.microsoft.com/office/drawing/2014/main" id="{49F5BC48-8B2C-12ED-E429-8882D8E86086}"/>
              </a:ext>
            </a:extLst>
          </p:cNvPr>
          <p:cNvGrpSpPr/>
          <p:nvPr/>
        </p:nvGrpSpPr>
        <p:grpSpPr>
          <a:xfrm>
            <a:off x="0" y="0"/>
            <a:ext cx="2676939" cy="6858000"/>
            <a:chOff x="228600" y="0"/>
            <a:chExt cx="2514600" cy="6858000"/>
          </a:xfrm>
        </p:grpSpPr>
        <p:pic>
          <p:nvPicPr>
            <p:cNvPr id="4" name="Picture 3" descr="G:\Workstation\Jessica Keister\Images from Katie\12.170 Institute for Advanced Study 3.JPG">
              <a:extLst>
                <a:ext uri="{FF2B5EF4-FFF2-40B4-BE49-F238E27FC236}">
                  <a16:creationId xmlns:a16="http://schemas.microsoft.com/office/drawing/2014/main" id="{E4ACD889-1661-73DE-9B3A-51C946A03182}"/>
                </a:ext>
              </a:extLst>
            </p:cNvPr>
            <p:cNvPicPr>
              <a:picLocks noChangeAspect="1" noChangeArrowheads="1"/>
            </p:cNvPicPr>
            <p:nvPr/>
          </p:nvPicPr>
          <p:blipFill>
            <a:blip r:embed="rId3" cstate="print"/>
            <a:srcRect/>
            <a:stretch>
              <a:fillRect/>
            </a:stretch>
          </p:blipFill>
          <p:spPr bwMode="auto">
            <a:xfrm>
              <a:off x="228600" y="0"/>
              <a:ext cx="2514600" cy="1683503"/>
            </a:xfrm>
            <a:prstGeom prst="rect">
              <a:avLst/>
            </a:prstGeom>
            <a:noFill/>
            <a:ln>
              <a:solidFill>
                <a:schemeClr val="bg1"/>
              </a:solidFill>
            </a:ln>
          </p:spPr>
        </p:pic>
        <p:pic>
          <p:nvPicPr>
            <p:cNvPr id="5" name="Picture 4" descr="G:\Workstation\Jessica Keister\Images from Katie\Jim Sewing.jpg">
              <a:extLst>
                <a:ext uri="{FF2B5EF4-FFF2-40B4-BE49-F238E27FC236}">
                  <a16:creationId xmlns:a16="http://schemas.microsoft.com/office/drawing/2014/main" id="{2EF78A52-8080-7628-D9F8-A574224C2EA0}"/>
                </a:ext>
              </a:extLst>
            </p:cNvPr>
            <p:cNvPicPr>
              <a:picLocks noChangeAspect="1" noChangeArrowheads="1"/>
            </p:cNvPicPr>
            <p:nvPr/>
          </p:nvPicPr>
          <p:blipFill>
            <a:blip r:embed="rId4" cstate="print"/>
            <a:srcRect/>
            <a:stretch>
              <a:fillRect/>
            </a:stretch>
          </p:blipFill>
          <p:spPr bwMode="auto">
            <a:xfrm>
              <a:off x="228600" y="4953000"/>
              <a:ext cx="2514600" cy="1905000"/>
            </a:xfrm>
            <a:prstGeom prst="rect">
              <a:avLst/>
            </a:prstGeom>
            <a:noFill/>
            <a:ln>
              <a:solidFill>
                <a:schemeClr val="bg1"/>
              </a:solidFill>
            </a:ln>
          </p:spPr>
        </p:pic>
        <p:pic>
          <p:nvPicPr>
            <p:cNvPr id="6" name="Picture 6" descr="G:\Workstation\Jessica Keister\Images from Katie\12.245.jpg">
              <a:extLst>
                <a:ext uri="{FF2B5EF4-FFF2-40B4-BE49-F238E27FC236}">
                  <a16:creationId xmlns:a16="http://schemas.microsoft.com/office/drawing/2014/main" id="{5A716DE3-E23F-745C-64F7-B435E52DD219}"/>
                </a:ext>
              </a:extLst>
            </p:cNvPr>
            <p:cNvPicPr>
              <a:picLocks noChangeAspect="1" noChangeArrowheads="1"/>
            </p:cNvPicPr>
            <p:nvPr/>
          </p:nvPicPr>
          <p:blipFill>
            <a:blip r:embed="rId5" cstate="print"/>
            <a:srcRect l="6413"/>
            <a:stretch>
              <a:fillRect/>
            </a:stretch>
          </p:blipFill>
          <p:spPr bwMode="auto">
            <a:xfrm>
              <a:off x="1631282" y="1676400"/>
              <a:ext cx="1111918" cy="1774825"/>
            </a:xfrm>
            <a:prstGeom prst="rect">
              <a:avLst/>
            </a:prstGeom>
            <a:noFill/>
            <a:ln>
              <a:solidFill>
                <a:schemeClr val="bg1"/>
              </a:solidFill>
            </a:ln>
          </p:spPr>
        </p:pic>
        <p:pic>
          <p:nvPicPr>
            <p:cNvPr id="7" name="Picture 2" descr="G:\Workstation\Jessica Keister\Images from Katie\Workshop_Image_3.jpg">
              <a:extLst>
                <a:ext uri="{FF2B5EF4-FFF2-40B4-BE49-F238E27FC236}">
                  <a16:creationId xmlns:a16="http://schemas.microsoft.com/office/drawing/2014/main" id="{0E8A4B6D-351C-260D-A1EF-7AD16442BD26}"/>
                </a:ext>
              </a:extLst>
            </p:cNvPr>
            <p:cNvPicPr>
              <a:picLocks noChangeAspect="1" noChangeArrowheads="1"/>
            </p:cNvPicPr>
            <p:nvPr/>
          </p:nvPicPr>
          <p:blipFill>
            <a:blip r:embed="rId6" cstate="print"/>
            <a:srcRect r="2161"/>
            <a:stretch>
              <a:fillRect/>
            </a:stretch>
          </p:blipFill>
          <p:spPr bwMode="auto">
            <a:xfrm>
              <a:off x="228600" y="1676400"/>
              <a:ext cx="1447800" cy="1752600"/>
            </a:xfrm>
            <a:prstGeom prst="rect">
              <a:avLst/>
            </a:prstGeom>
            <a:noFill/>
            <a:ln>
              <a:solidFill>
                <a:schemeClr val="bg1"/>
              </a:solidFill>
            </a:ln>
          </p:spPr>
        </p:pic>
        <p:pic>
          <p:nvPicPr>
            <p:cNvPr id="8" name="Picture 5" descr="G:\Workstation\Jessica Keister\Images from Katie\11.315_JessK_Inpainting 004.jpg">
              <a:extLst>
                <a:ext uri="{FF2B5EF4-FFF2-40B4-BE49-F238E27FC236}">
                  <a16:creationId xmlns:a16="http://schemas.microsoft.com/office/drawing/2014/main" id="{61A599E0-F131-F3CB-3374-4DC70711195D}"/>
                </a:ext>
              </a:extLst>
            </p:cNvPr>
            <p:cNvPicPr>
              <a:picLocks noChangeAspect="1" noChangeArrowheads="1"/>
            </p:cNvPicPr>
            <p:nvPr/>
          </p:nvPicPr>
          <p:blipFill>
            <a:blip r:embed="rId7" cstate="print"/>
            <a:srcRect t="8000" b="12000"/>
            <a:stretch>
              <a:fillRect/>
            </a:stretch>
          </p:blipFill>
          <p:spPr bwMode="auto">
            <a:xfrm>
              <a:off x="228600" y="3429000"/>
              <a:ext cx="2514600" cy="1524000"/>
            </a:xfrm>
            <a:prstGeom prst="rect">
              <a:avLst/>
            </a:prstGeom>
            <a:noFill/>
            <a:ln>
              <a:solidFill>
                <a:schemeClr val="bg1"/>
              </a:solidFill>
            </a:ln>
          </p:spPr>
        </p:pic>
      </p:grpSp>
      <p:sp>
        <p:nvSpPr>
          <p:cNvPr id="9" name="Subtitle 2">
            <a:extLst>
              <a:ext uri="{FF2B5EF4-FFF2-40B4-BE49-F238E27FC236}">
                <a16:creationId xmlns:a16="http://schemas.microsoft.com/office/drawing/2014/main" id="{D8AA03F4-1FB6-18CF-886B-836CB94E0236}"/>
              </a:ext>
            </a:extLst>
          </p:cNvPr>
          <p:cNvSpPr txBox="1">
            <a:spLocks/>
          </p:cNvSpPr>
          <p:nvPr/>
        </p:nvSpPr>
        <p:spPr>
          <a:xfrm>
            <a:off x="3129170" y="2116255"/>
            <a:ext cx="8224631" cy="4377443"/>
          </a:xfrm>
          <a:prstGeom prst="rect">
            <a:avLst/>
          </a:prstGeom>
        </p:spPr>
        <p:txBody>
          <a:bodyPr vert="horz" wrap="square" lIns="68580" tIns="34291" rIns="68580" bIns="34291" rtlCol="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812760" rtl="0" eaLnBrk="1" fontAlgn="auto" latinLnBrk="0" hangingPunct="1">
              <a:lnSpc>
                <a:spcPct val="100000"/>
              </a:lnSpc>
              <a:spcBef>
                <a:spcPts val="0"/>
              </a:spcBef>
              <a:spcAft>
                <a:spcPts val="0"/>
              </a:spcAft>
              <a:buClr>
                <a:srgbClr val="000000"/>
              </a:buClr>
              <a:buSzTx/>
              <a:buFontTx/>
              <a:buNone/>
              <a:tabLst/>
              <a:defRPr/>
            </a:pPr>
            <a:r>
              <a:rPr kumimoji="0" lang="en-US" sz="1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In a typical year: </a:t>
            </a:r>
          </a:p>
          <a:p>
            <a:pPr marL="0" marR="0" lvl="0" indent="0" algn="l" defTabSz="812760" rtl="0" eaLnBrk="1" fontAlgn="auto" latinLnBrk="0" hangingPunct="1">
              <a:lnSpc>
                <a:spcPct val="100000"/>
              </a:lnSpc>
              <a:spcBef>
                <a:spcPts val="0"/>
              </a:spcBef>
              <a:spcAft>
                <a:spcPts val="0"/>
              </a:spcAft>
              <a:buClr>
                <a:srgbClr val="000000"/>
              </a:buClr>
              <a:buSzTx/>
              <a:buFontTx/>
              <a:buNone/>
              <a:tabLst/>
              <a:defRPr/>
            </a:pPr>
            <a:endParaRPr kumimoji="0" lang="en-US" sz="1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endParaRPr>
          </a:p>
          <a:p>
            <a:pPr marL="82150" marR="0" lvl="0" indent="-82150" algn="l" defTabSz="812760" rtl="0" eaLnBrk="1" fontAlgn="auto" latinLnBrk="0" hangingPunct="1">
              <a:lnSpc>
                <a:spcPct val="100000"/>
              </a:lnSpc>
              <a:spcBef>
                <a:spcPts val="0"/>
              </a:spcBef>
              <a:spcAft>
                <a:spcPts val="0"/>
              </a:spcAft>
              <a:buClr>
                <a:srgbClr val="000000"/>
              </a:buClr>
              <a:buSzTx/>
              <a:buFont typeface="Arial"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Preservation Services specialists complete over 50 survey projects.</a:t>
            </a:r>
          </a:p>
          <a:p>
            <a:pPr marL="82150" marR="0" lvl="0" indent="-82150" algn="l" defTabSz="812760" rtl="0" eaLnBrk="1" fontAlgn="auto" latinLnBrk="0" hangingPunct="1">
              <a:lnSpc>
                <a:spcPct val="100000"/>
              </a:lnSpc>
              <a:spcBef>
                <a:spcPts val="0"/>
              </a:spcBef>
              <a:spcAft>
                <a:spcPts val="0"/>
              </a:spcAft>
              <a:buClr>
                <a:srgbClr val="000000"/>
              </a:buClr>
              <a:buSzTx/>
              <a:buFont typeface="Arial" pitchFamily="34" charset="0"/>
              <a:buChar char="•"/>
              <a:tabLst/>
              <a:defRPr/>
            </a:pPr>
            <a:endPar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endParaRPr>
          </a:p>
          <a:p>
            <a:pPr marL="82150" marR="0" lvl="0" indent="-82150" algn="l" defTabSz="812760" rtl="0" eaLnBrk="1" fontAlgn="auto" latinLnBrk="0" hangingPunct="1">
              <a:lnSpc>
                <a:spcPct val="100000"/>
              </a:lnSpc>
              <a:spcBef>
                <a:spcPts val="0"/>
              </a:spcBef>
              <a:spcAft>
                <a:spcPts val="0"/>
              </a:spcAft>
              <a:buClr>
                <a:srgbClr val="000000"/>
              </a:buClr>
              <a:buSzTx/>
              <a:buFont typeface="Arial"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 Approximately 60 CCAHA-sponsored workshops, conferences, webinars, and training sessions are presented.</a:t>
            </a:r>
          </a:p>
          <a:p>
            <a:pPr marL="82150" marR="0" lvl="0" indent="-82150" algn="l" defTabSz="812760" rtl="0" eaLnBrk="1" fontAlgn="auto" latinLnBrk="0" hangingPunct="1">
              <a:lnSpc>
                <a:spcPct val="100000"/>
              </a:lnSpc>
              <a:spcBef>
                <a:spcPts val="0"/>
              </a:spcBef>
              <a:spcAft>
                <a:spcPts val="0"/>
              </a:spcAft>
              <a:buClr>
                <a:srgbClr val="000000"/>
              </a:buClr>
              <a:buSzTx/>
              <a:buFont typeface="Arial" pitchFamily="34" charset="0"/>
              <a:buChar char="•"/>
              <a:tabLst/>
              <a:defRPr/>
            </a:pPr>
            <a:endPar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endParaRPr>
          </a:p>
          <a:p>
            <a:pPr marL="82150" marR="0" lvl="0" indent="-82150" algn="l" defTabSz="812760" rtl="0" eaLnBrk="1" fontAlgn="auto" latinLnBrk="0" hangingPunct="1">
              <a:lnSpc>
                <a:spcPct val="100000"/>
              </a:lnSpc>
              <a:spcBef>
                <a:spcPts val="0"/>
              </a:spcBef>
              <a:spcAft>
                <a:spcPts val="0"/>
              </a:spcAft>
              <a:buClr>
                <a:srgbClr val="000000"/>
              </a:buClr>
              <a:buSzTx/>
              <a:buFont typeface="Arial"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 The Digital Imaging Services staff digitizes thousands of pages </a:t>
            </a:r>
            <a:b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b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of fragile archival documents, books, and photographs.</a:t>
            </a:r>
          </a:p>
          <a:p>
            <a:pPr marL="82150" marR="0" lvl="0" indent="-82150" algn="l" defTabSz="812760" rtl="0" eaLnBrk="1" fontAlgn="auto" latinLnBrk="0" hangingPunct="1">
              <a:lnSpc>
                <a:spcPct val="100000"/>
              </a:lnSpc>
              <a:spcBef>
                <a:spcPts val="0"/>
              </a:spcBef>
              <a:spcAft>
                <a:spcPts val="0"/>
              </a:spcAft>
              <a:buClr>
                <a:srgbClr val="000000"/>
              </a:buClr>
              <a:buSzTx/>
              <a:buFont typeface="Arial" pitchFamily="34" charset="0"/>
              <a:buChar char="•"/>
              <a:tabLst/>
              <a:defRPr/>
            </a:pPr>
            <a:endPar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endParaRPr>
          </a:p>
          <a:p>
            <a:pPr marL="82150" marR="0" lvl="0" indent="-82150" algn="l" defTabSz="812760" rtl="0" eaLnBrk="1" fontAlgn="auto" latinLnBrk="0" hangingPunct="1">
              <a:lnSpc>
                <a:spcPct val="100000"/>
              </a:lnSpc>
              <a:spcBef>
                <a:spcPts val="0"/>
              </a:spcBef>
              <a:spcAft>
                <a:spcPts val="0"/>
              </a:spcAft>
              <a:buClr>
                <a:srgbClr val="000000"/>
              </a:buClr>
              <a:buSzTx/>
              <a:buFont typeface="Arial"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 Conservators assess and treat more than 6,000 individual </a:t>
            </a:r>
            <a:b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b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artifacts, from over 400 clients.</a:t>
            </a:r>
          </a:p>
          <a:p>
            <a:pPr marL="82150" marR="0" lvl="0" indent="-82150" algn="l" defTabSz="812760" rtl="0" eaLnBrk="1" fontAlgn="auto" latinLnBrk="0" hangingPunct="1">
              <a:lnSpc>
                <a:spcPct val="100000"/>
              </a:lnSpc>
              <a:spcBef>
                <a:spcPts val="0"/>
              </a:spcBef>
              <a:spcAft>
                <a:spcPts val="0"/>
              </a:spcAft>
              <a:buClr>
                <a:srgbClr val="000000"/>
              </a:buClr>
              <a:buSzTx/>
              <a:buFont typeface="Arial" pitchFamily="34" charset="0"/>
              <a:buChar char="•"/>
              <a:tabLst/>
              <a:defRPr/>
            </a:pPr>
            <a:endPar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endParaRPr>
          </a:p>
          <a:p>
            <a:pPr marL="82150" marR="0" lvl="0" indent="-82150" algn="l" defTabSz="812760" rtl="0" eaLnBrk="1" fontAlgn="auto" latinLnBrk="0" hangingPunct="1">
              <a:lnSpc>
                <a:spcPct val="100000"/>
              </a:lnSpc>
              <a:spcBef>
                <a:spcPts val="0"/>
              </a:spcBef>
              <a:spcAft>
                <a:spcPts val="0"/>
              </a:spcAft>
              <a:buClr>
                <a:srgbClr val="000000"/>
              </a:buClr>
              <a:buSzTx/>
              <a:buFont typeface="Arial"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 Housing &amp; Framing Services house approx. 75% of the artifacts treated (folder, sleeve, box, mat and frame, or sealed package).</a:t>
            </a:r>
          </a:p>
        </p:txBody>
      </p:sp>
    </p:spTree>
    <p:extLst>
      <p:ext uri="{BB962C8B-B14F-4D97-AF65-F5344CB8AC3E}">
        <p14:creationId xmlns:p14="http://schemas.microsoft.com/office/powerpoint/2010/main" val="1960152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B7AE0-2765-BF39-1DF5-DAF9594CAACF}"/>
              </a:ext>
            </a:extLst>
          </p:cNvPr>
          <p:cNvSpPr>
            <a:spLocks noGrp="1"/>
          </p:cNvSpPr>
          <p:nvPr>
            <p:ph type="title"/>
          </p:nvPr>
        </p:nvSpPr>
        <p:spPr/>
        <p:txBody>
          <a:bodyPr/>
          <a:lstStyle/>
          <a:p>
            <a:r>
              <a:rPr lang="en-US" dirty="0"/>
              <a:t>William Way LGBT Community Center</a:t>
            </a:r>
            <a:br>
              <a:rPr lang="en-US" dirty="0"/>
            </a:br>
            <a:r>
              <a:rPr lang="en-US" dirty="0"/>
              <a:t>John J. Wilcox, Jr. Archives</a:t>
            </a:r>
          </a:p>
        </p:txBody>
      </p:sp>
      <p:sp>
        <p:nvSpPr>
          <p:cNvPr id="3" name="Content Placeholder 2">
            <a:extLst>
              <a:ext uri="{FF2B5EF4-FFF2-40B4-BE49-F238E27FC236}">
                <a16:creationId xmlns:a16="http://schemas.microsoft.com/office/drawing/2014/main" id="{E80A6875-AA49-44C8-6BBC-9AC8C5921709}"/>
              </a:ext>
            </a:extLst>
          </p:cNvPr>
          <p:cNvSpPr>
            <a:spLocks noGrp="1"/>
          </p:cNvSpPr>
          <p:nvPr>
            <p:ph sz="half" idx="1"/>
          </p:nvPr>
        </p:nvSpPr>
        <p:spPr/>
        <p:txBody>
          <a:bodyPr>
            <a:normAutofit fontScale="92500" lnSpcReduction="20000"/>
          </a:bodyPr>
          <a:lstStyle/>
          <a:p>
            <a:r>
              <a:rPr lang="en-US" dirty="0"/>
              <a:t>Emerged in the late 1980s</a:t>
            </a:r>
          </a:p>
          <a:p>
            <a:r>
              <a:rPr lang="en-US" dirty="0"/>
              <a:t>Volunteer run until 2014</a:t>
            </a:r>
          </a:p>
          <a:p>
            <a:r>
              <a:rPr lang="en-US" dirty="0"/>
              <a:t>Current staff: 1.4 FTE</a:t>
            </a:r>
          </a:p>
          <a:p>
            <a:r>
              <a:rPr lang="en-US" dirty="0"/>
              <a:t>Mission: Maintain and provide lasting access to the Philadelphia-area LGBTQ+ community’s cultural heritage materials</a:t>
            </a:r>
          </a:p>
          <a:p>
            <a:r>
              <a:rPr lang="en-US" dirty="0"/>
              <a:t>Responsibility of holding and sharing the community’s memories</a:t>
            </a:r>
          </a:p>
          <a:p>
            <a:r>
              <a:rPr lang="en-US" dirty="0"/>
              <a:t>Open by appointment</a:t>
            </a:r>
          </a:p>
          <a:p>
            <a:endParaRPr lang="en-US" dirty="0"/>
          </a:p>
        </p:txBody>
      </p:sp>
      <p:pic>
        <p:nvPicPr>
          <p:cNvPr id="5" name="Google Shape;121;p4" descr="A group of people looking at a photo album&#10;&#10;AI-generated content may be incorrect.">
            <a:extLst>
              <a:ext uri="{FF2B5EF4-FFF2-40B4-BE49-F238E27FC236}">
                <a16:creationId xmlns:a16="http://schemas.microsoft.com/office/drawing/2014/main" id="{90AF408A-6E7F-824D-7368-E53D93D51890}"/>
              </a:ext>
            </a:extLst>
          </p:cNvPr>
          <p:cNvPicPr preferRelativeResize="0">
            <a:picLocks/>
          </p:cNvPicPr>
          <p:nvPr/>
        </p:nvPicPr>
        <p:blipFill rotWithShape="1">
          <a:blip r:embed="rId2">
            <a:alphaModFix/>
          </a:blip>
          <a:srcRect/>
          <a:stretch/>
        </p:blipFill>
        <p:spPr>
          <a:xfrm>
            <a:off x="6172200" y="2274094"/>
            <a:ext cx="5181600" cy="3454400"/>
          </a:xfrm>
          <a:prstGeom prst="rect">
            <a:avLst/>
          </a:prstGeom>
          <a:noFill/>
          <a:ln>
            <a:noFill/>
          </a:ln>
        </p:spPr>
      </p:pic>
      <p:sp>
        <p:nvSpPr>
          <p:cNvPr id="6" name="TextBox 5">
            <a:extLst>
              <a:ext uri="{FF2B5EF4-FFF2-40B4-BE49-F238E27FC236}">
                <a16:creationId xmlns:a16="http://schemas.microsoft.com/office/drawing/2014/main" id="{206A1207-B2F3-91C4-53C4-2059ADF84068}"/>
              </a:ext>
            </a:extLst>
          </p:cNvPr>
          <p:cNvSpPr txBox="1"/>
          <p:nvPr/>
        </p:nvSpPr>
        <p:spPr>
          <a:xfrm>
            <a:off x="6096000" y="5817705"/>
            <a:ext cx="5257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Curator Bob Skiba assists community members during an Archives open house</a:t>
            </a:r>
          </a:p>
        </p:txBody>
      </p:sp>
    </p:spTree>
    <p:extLst>
      <p:ext uri="{BB962C8B-B14F-4D97-AF65-F5344CB8AC3E}">
        <p14:creationId xmlns:p14="http://schemas.microsoft.com/office/powerpoint/2010/main" val="58939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lvl="0">
              <a:spcBef>
                <a:spcPts val="0"/>
              </a:spcBef>
              <a:buClr>
                <a:schemeClr val="dk1"/>
              </a:buClr>
              <a:buSzPts val="4400"/>
            </a:pPr>
            <a:r>
              <a:rPr lang="en-US" dirty="0"/>
              <a:t>William Way LGBT Community Center</a:t>
            </a:r>
            <a:br>
              <a:rPr lang="en-US" dirty="0"/>
            </a:br>
            <a:r>
              <a:rPr lang="en-US" dirty="0"/>
              <a:t>John J. Wilcox, Jr. Archives</a:t>
            </a:r>
            <a:endParaRPr dirty="0"/>
          </a:p>
        </p:txBody>
      </p:sp>
      <p:sp>
        <p:nvSpPr>
          <p:cNvPr id="128" name="Google Shape;128;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fontScale="70000" lnSpcReduction="20000"/>
          </a:bodyPr>
          <a:lstStyle/>
          <a:p>
            <a:pPr marL="228600" lvl="0" indent="-228600" algn="l" rtl="0">
              <a:lnSpc>
                <a:spcPct val="90000"/>
              </a:lnSpc>
              <a:spcBef>
                <a:spcPts val="0"/>
              </a:spcBef>
              <a:spcAft>
                <a:spcPts val="0"/>
              </a:spcAft>
              <a:buClr>
                <a:schemeClr val="dk1"/>
              </a:buClr>
              <a:buSzPct val="100000"/>
              <a:buChar char="•"/>
            </a:pPr>
            <a:r>
              <a:rPr lang="en-US" dirty="0"/>
              <a:t>2,000 linear feet of materials</a:t>
            </a:r>
            <a:endParaRPr dirty="0"/>
          </a:p>
          <a:p>
            <a:pPr marL="228600" lvl="0" indent="-228600" algn="l" rtl="0">
              <a:lnSpc>
                <a:spcPct val="90000"/>
              </a:lnSpc>
              <a:spcBef>
                <a:spcPts val="1000"/>
              </a:spcBef>
              <a:spcAft>
                <a:spcPts val="0"/>
              </a:spcAft>
              <a:buClr>
                <a:schemeClr val="dk1"/>
              </a:buClr>
              <a:buSzPct val="100000"/>
              <a:buChar char="•"/>
            </a:pPr>
            <a:r>
              <a:rPr lang="en-US" dirty="0"/>
              <a:t>LGBTQ+ history and culture</a:t>
            </a:r>
            <a:endParaRPr dirty="0"/>
          </a:p>
          <a:p>
            <a:pPr marL="685800" lvl="1" indent="-228600" algn="l" rtl="0">
              <a:lnSpc>
                <a:spcPct val="90000"/>
              </a:lnSpc>
              <a:spcBef>
                <a:spcPts val="500"/>
              </a:spcBef>
              <a:spcAft>
                <a:spcPts val="0"/>
              </a:spcAft>
              <a:buClr>
                <a:schemeClr val="dk1"/>
              </a:buClr>
              <a:buSzPct val="100000"/>
              <a:buChar char="•"/>
            </a:pPr>
            <a:r>
              <a:rPr lang="en-US" dirty="0"/>
              <a:t>Philadelphia</a:t>
            </a:r>
            <a:endParaRPr dirty="0"/>
          </a:p>
          <a:p>
            <a:pPr marL="685800" lvl="1" indent="-228600" algn="l" rtl="0">
              <a:lnSpc>
                <a:spcPct val="90000"/>
              </a:lnSpc>
              <a:spcBef>
                <a:spcPts val="500"/>
              </a:spcBef>
              <a:spcAft>
                <a:spcPts val="0"/>
              </a:spcAft>
              <a:buClr>
                <a:schemeClr val="dk1"/>
              </a:buClr>
              <a:buSzPct val="100000"/>
              <a:buChar char="•"/>
            </a:pPr>
            <a:r>
              <a:rPr lang="en-US" dirty="0"/>
              <a:t>Greater Philadelphia</a:t>
            </a:r>
            <a:endParaRPr dirty="0"/>
          </a:p>
          <a:p>
            <a:pPr marL="685800" lvl="1" indent="-228600" algn="l" rtl="0">
              <a:lnSpc>
                <a:spcPct val="90000"/>
              </a:lnSpc>
              <a:spcBef>
                <a:spcPts val="500"/>
              </a:spcBef>
              <a:spcAft>
                <a:spcPts val="0"/>
              </a:spcAft>
              <a:buClr>
                <a:schemeClr val="dk1"/>
              </a:buClr>
              <a:buSzPct val="100000"/>
              <a:buChar char="•"/>
            </a:pPr>
            <a:r>
              <a:rPr lang="en-US" dirty="0"/>
              <a:t>Delaware Valley</a:t>
            </a:r>
            <a:endParaRPr dirty="0"/>
          </a:p>
          <a:p>
            <a:pPr marL="685800" lvl="1" indent="-228600" algn="l" rtl="0">
              <a:lnSpc>
                <a:spcPct val="90000"/>
              </a:lnSpc>
              <a:spcBef>
                <a:spcPts val="500"/>
              </a:spcBef>
              <a:spcAft>
                <a:spcPts val="0"/>
              </a:spcAft>
              <a:buClr>
                <a:schemeClr val="dk1"/>
              </a:buClr>
              <a:buSzPct val="100000"/>
              <a:buChar char="•"/>
            </a:pPr>
            <a:r>
              <a:rPr lang="en-US" dirty="0"/>
              <a:t>Tri-State area</a:t>
            </a:r>
            <a:endParaRPr dirty="0"/>
          </a:p>
          <a:p>
            <a:pPr marL="228600" lvl="0" indent="-228600" algn="l" rtl="0">
              <a:lnSpc>
                <a:spcPct val="90000"/>
              </a:lnSpc>
              <a:spcBef>
                <a:spcPts val="1000"/>
              </a:spcBef>
              <a:spcAft>
                <a:spcPts val="0"/>
              </a:spcAft>
              <a:buClr>
                <a:schemeClr val="dk1"/>
              </a:buClr>
              <a:buSzPct val="100000"/>
              <a:buChar char="•"/>
            </a:pPr>
            <a:r>
              <a:rPr lang="en-US" dirty="0"/>
              <a:t>Philadelphia’s HIV/AIDS history</a:t>
            </a:r>
            <a:endParaRPr dirty="0"/>
          </a:p>
          <a:p>
            <a:pPr marL="228600" lvl="0" indent="-228600" algn="l" rtl="0">
              <a:lnSpc>
                <a:spcPct val="90000"/>
              </a:lnSpc>
              <a:spcBef>
                <a:spcPts val="1000"/>
              </a:spcBef>
              <a:spcAft>
                <a:spcPts val="0"/>
              </a:spcAft>
              <a:buClr>
                <a:schemeClr val="dk1"/>
              </a:buClr>
              <a:buSzPct val="100000"/>
              <a:buChar char="•"/>
            </a:pPr>
            <a:r>
              <a:rPr lang="en-US" dirty="0"/>
              <a:t>Personal and family papers</a:t>
            </a:r>
            <a:endParaRPr dirty="0"/>
          </a:p>
          <a:p>
            <a:pPr marL="228600" lvl="0" indent="-228600" algn="l" rtl="0">
              <a:lnSpc>
                <a:spcPct val="90000"/>
              </a:lnSpc>
              <a:spcBef>
                <a:spcPts val="1000"/>
              </a:spcBef>
              <a:spcAft>
                <a:spcPts val="0"/>
              </a:spcAft>
              <a:buClr>
                <a:schemeClr val="dk1"/>
              </a:buClr>
              <a:buSzPct val="100000"/>
              <a:buChar char="•"/>
            </a:pPr>
            <a:r>
              <a:rPr lang="en-US" dirty="0"/>
              <a:t>Organizational records</a:t>
            </a:r>
            <a:endParaRPr dirty="0"/>
          </a:p>
          <a:p>
            <a:pPr marL="228600" lvl="0" indent="-228600" algn="l" rtl="0">
              <a:lnSpc>
                <a:spcPct val="90000"/>
              </a:lnSpc>
              <a:spcBef>
                <a:spcPts val="1000"/>
              </a:spcBef>
              <a:spcAft>
                <a:spcPts val="0"/>
              </a:spcAft>
              <a:buClr>
                <a:schemeClr val="dk1"/>
              </a:buClr>
              <a:buSzPct val="100000"/>
              <a:buChar char="•"/>
            </a:pPr>
            <a:r>
              <a:rPr lang="en-US" dirty="0"/>
              <a:t>Periodicals</a:t>
            </a:r>
            <a:endParaRPr dirty="0"/>
          </a:p>
          <a:p>
            <a:pPr marL="228600" lvl="0" indent="-228600" algn="l" rtl="0">
              <a:lnSpc>
                <a:spcPct val="90000"/>
              </a:lnSpc>
              <a:spcBef>
                <a:spcPts val="1000"/>
              </a:spcBef>
              <a:spcAft>
                <a:spcPts val="0"/>
              </a:spcAft>
              <a:buClr>
                <a:schemeClr val="dk1"/>
              </a:buClr>
              <a:buSzPct val="100000"/>
              <a:buChar char="•"/>
            </a:pPr>
            <a:r>
              <a:rPr lang="en-US" dirty="0"/>
              <a:t>Ephemera</a:t>
            </a:r>
            <a:endParaRPr dirty="0"/>
          </a:p>
          <a:p>
            <a:pPr marL="228600" lvl="0" indent="-228600" algn="l" rtl="0">
              <a:lnSpc>
                <a:spcPct val="90000"/>
              </a:lnSpc>
              <a:spcBef>
                <a:spcPts val="1000"/>
              </a:spcBef>
              <a:spcAft>
                <a:spcPts val="0"/>
              </a:spcAft>
              <a:buClr>
                <a:schemeClr val="dk1"/>
              </a:buClr>
              <a:buSzPct val="100000"/>
              <a:buChar char="•"/>
            </a:pPr>
            <a:r>
              <a:rPr lang="en-US" dirty="0"/>
              <a:t>Audiovisual materials</a:t>
            </a:r>
            <a:endParaRPr dirty="0"/>
          </a:p>
          <a:p>
            <a:pPr marL="228600" lvl="0" indent="-228600" algn="l" rtl="0">
              <a:lnSpc>
                <a:spcPct val="90000"/>
              </a:lnSpc>
              <a:spcBef>
                <a:spcPts val="1000"/>
              </a:spcBef>
              <a:spcAft>
                <a:spcPts val="0"/>
              </a:spcAft>
              <a:buClr>
                <a:schemeClr val="dk1"/>
              </a:buClr>
              <a:buSzPct val="100000"/>
              <a:buChar char="•"/>
            </a:pPr>
            <a:r>
              <a:rPr lang="en-US" dirty="0"/>
              <a:t>Textiles</a:t>
            </a:r>
            <a:endParaRPr dirty="0"/>
          </a:p>
          <a:p>
            <a:pPr marL="228600" lvl="0" indent="-228600" algn="l" rtl="0">
              <a:lnSpc>
                <a:spcPct val="90000"/>
              </a:lnSpc>
              <a:spcBef>
                <a:spcPts val="1000"/>
              </a:spcBef>
              <a:spcAft>
                <a:spcPts val="0"/>
              </a:spcAft>
              <a:buClr>
                <a:schemeClr val="dk1"/>
              </a:buClr>
              <a:buSzPct val="100000"/>
              <a:buChar char="•"/>
            </a:pPr>
            <a:r>
              <a:rPr lang="en-US" dirty="0"/>
              <a:t>Objects</a:t>
            </a:r>
            <a:endParaRPr dirty="0"/>
          </a:p>
          <a:p>
            <a:pPr marL="228600" lvl="0" indent="-104140" algn="l" rtl="0">
              <a:lnSpc>
                <a:spcPct val="90000"/>
              </a:lnSpc>
              <a:spcBef>
                <a:spcPts val="1000"/>
              </a:spcBef>
              <a:spcAft>
                <a:spcPts val="0"/>
              </a:spcAft>
              <a:buClr>
                <a:schemeClr val="dk1"/>
              </a:buClr>
              <a:buSzPct val="100000"/>
              <a:buNone/>
            </a:pPr>
            <a:endParaRPr dirty="0"/>
          </a:p>
        </p:txBody>
      </p:sp>
      <p:pic>
        <p:nvPicPr>
          <p:cNvPr id="129" name="Google Shape;129;p5" descr="A table with colorful papers and signs&#10;&#10;AI-generated content may be incorrect."/>
          <p:cNvPicPr preferRelativeResize="0">
            <a:picLocks noGrp="1"/>
          </p:cNvPicPr>
          <p:nvPr>
            <p:ph type="body" idx="2"/>
          </p:nvPr>
        </p:nvPicPr>
        <p:blipFill rotWithShape="1">
          <a:blip r:embed="rId3">
            <a:alphaModFix/>
          </a:blip>
          <a:srcRect/>
          <a:stretch/>
        </p:blipFill>
        <p:spPr>
          <a:xfrm>
            <a:off x="6172200" y="2057998"/>
            <a:ext cx="5181600" cy="3886592"/>
          </a:xfrm>
          <a:prstGeom prst="rect">
            <a:avLst/>
          </a:prstGeom>
          <a:noFill/>
          <a:ln>
            <a:noFill/>
          </a:ln>
        </p:spPr>
      </p:pic>
      <p:sp>
        <p:nvSpPr>
          <p:cNvPr id="130" name="Google Shape;130;p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A8FC0930-C5DA-5936-F3CD-8189D5E83A0C}"/>
              </a:ext>
            </a:extLst>
          </p:cNvPr>
          <p:cNvSpPr txBox="1"/>
          <p:nvPr/>
        </p:nvSpPr>
        <p:spPr>
          <a:xfrm>
            <a:off x="6086062" y="5989984"/>
            <a:ext cx="5181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Materials on the history of LGBTQ+ symbols, for an Archives Month Philly event on </a:t>
            </a:r>
            <a:r>
              <a:rPr kumimoji="0" lang="en-US" sz="1400" b="0" i="1" u="none" strike="noStrike" kern="1200" cap="none" spc="0" normalizeH="0" baseline="0" noProof="0" dirty="0">
                <a:ln>
                  <a:noFill/>
                </a:ln>
                <a:solidFill>
                  <a:prstClr val="black"/>
                </a:solidFill>
                <a:effectLst/>
                <a:uLnTx/>
                <a:uFillTx/>
                <a:latin typeface="Aptos" panose="02110004020202020204"/>
                <a:ea typeface="+mn-ea"/>
                <a:cs typeface="+mn-cs"/>
              </a:rPr>
              <a:t>Design in the Archives</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2019</a:t>
            </a:r>
          </a:p>
        </p:txBody>
      </p:sp>
    </p:spTree>
    <p:extLst>
      <p:ext uri="{BB962C8B-B14F-4D97-AF65-F5344CB8AC3E}">
        <p14:creationId xmlns:p14="http://schemas.microsoft.com/office/powerpoint/2010/main" val="164402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lvl="0">
              <a:spcBef>
                <a:spcPts val="0"/>
              </a:spcBef>
              <a:buClr>
                <a:schemeClr val="dk1"/>
              </a:buClr>
              <a:buSzPts val="4400"/>
            </a:pPr>
            <a:r>
              <a:rPr lang="en-US" dirty="0"/>
              <a:t>William Way LGBT Community Center</a:t>
            </a:r>
            <a:br>
              <a:rPr lang="en-US" dirty="0"/>
            </a:br>
            <a:r>
              <a:rPr lang="en-US" dirty="0"/>
              <a:t>John J. Wilcox, Jr. Archives</a:t>
            </a:r>
            <a:endParaRPr dirty="0"/>
          </a:p>
        </p:txBody>
      </p:sp>
      <p:sp>
        <p:nvSpPr>
          <p:cNvPr id="136" name="Google Shape;136;p6"/>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fontScale="85000" lnSpcReduction="10000"/>
          </a:bodyPr>
          <a:lstStyle/>
          <a:p>
            <a:pPr marL="228600" lvl="0" indent="-228600" algn="l" rtl="0">
              <a:lnSpc>
                <a:spcPct val="90000"/>
              </a:lnSpc>
              <a:spcBef>
                <a:spcPts val="0"/>
              </a:spcBef>
              <a:spcAft>
                <a:spcPts val="0"/>
              </a:spcAft>
              <a:buClr>
                <a:schemeClr val="dk1"/>
              </a:buClr>
              <a:buSzPct val="100000"/>
              <a:buChar char="•"/>
            </a:pPr>
            <a:r>
              <a:rPr lang="en-US"/>
              <a:t>100-250 research appointments per year</a:t>
            </a:r>
            <a:endParaRPr/>
          </a:p>
          <a:p>
            <a:pPr marL="685800" lvl="1" indent="-228600" algn="l" rtl="0">
              <a:lnSpc>
                <a:spcPct val="90000"/>
              </a:lnSpc>
              <a:spcBef>
                <a:spcPts val="500"/>
              </a:spcBef>
              <a:spcAft>
                <a:spcPts val="0"/>
              </a:spcAft>
              <a:buClr>
                <a:schemeClr val="dk1"/>
              </a:buClr>
              <a:buSzPct val="100000"/>
              <a:buChar char="•"/>
            </a:pPr>
            <a:r>
              <a:rPr lang="en-US"/>
              <a:t>Scholars/researchers from around the world</a:t>
            </a:r>
            <a:endParaRPr/>
          </a:p>
          <a:p>
            <a:pPr marL="685800" lvl="1" indent="-228600" algn="l" rtl="0">
              <a:lnSpc>
                <a:spcPct val="90000"/>
              </a:lnSpc>
              <a:spcBef>
                <a:spcPts val="500"/>
              </a:spcBef>
              <a:spcAft>
                <a:spcPts val="0"/>
              </a:spcAft>
              <a:buClr>
                <a:schemeClr val="dk1"/>
              </a:buClr>
              <a:buSzPct val="100000"/>
              <a:buChar char="•"/>
            </a:pPr>
            <a:r>
              <a:rPr lang="en-US"/>
              <a:t>Students from area K-12 schools, undergraduate and graduate students</a:t>
            </a:r>
            <a:endParaRPr/>
          </a:p>
          <a:p>
            <a:pPr marL="685800" lvl="1" indent="-228600" algn="l" rtl="0">
              <a:lnSpc>
                <a:spcPct val="90000"/>
              </a:lnSpc>
              <a:spcBef>
                <a:spcPts val="500"/>
              </a:spcBef>
              <a:spcAft>
                <a:spcPts val="0"/>
              </a:spcAft>
              <a:buClr>
                <a:schemeClr val="dk1"/>
              </a:buClr>
              <a:buSzPct val="100000"/>
              <a:buChar char="•"/>
            </a:pPr>
            <a:r>
              <a:rPr lang="en-US"/>
              <a:t>Teachers at area schools</a:t>
            </a:r>
            <a:endParaRPr/>
          </a:p>
          <a:p>
            <a:pPr marL="685800" lvl="1" indent="-228600" algn="l" rtl="0">
              <a:lnSpc>
                <a:spcPct val="90000"/>
              </a:lnSpc>
              <a:spcBef>
                <a:spcPts val="500"/>
              </a:spcBef>
              <a:spcAft>
                <a:spcPts val="0"/>
              </a:spcAft>
              <a:buClr>
                <a:schemeClr val="dk1"/>
              </a:buClr>
              <a:buSzPct val="100000"/>
              <a:buChar char="•"/>
            </a:pPr>
            <a:r>
              <a:rPr lang="en-US"/>
              <a:t>Activists</a:t>
            </a:r>
            <a:endParaRPr/>
          </a:p>
          <a:p>
            <a:pPr marL="685800" lvl="1" indent="-228600" algn="l" rtl="0">
              <a:lnSpc>
                <a:spcPct val="90000"/>
              </a:lnSpc>
              <a:spcBef>
                <a:spcPts val="500"/>
              </a:spcBef>
              <a:spcAft>
                <a:spcPts val="0"/>
              </a:spcAft>
              <a:buClr>
                <a:schemeClr val="dk1"/>
              </a:buClr>
              <a:buSzPct val="100000"/>
              <a:buChar char="•"/>
            </a:pPr>
            <a:r>
              <a:rPr lang="en-US"/>
              <a:t>Artists</a:t>
            </a:r>
            <a:endParaRPr/>
          </a:p>
          <a:p>
            <a:pPr marL="685800" lvl="1" indent="-228600" algn="l" rtl="0">
              <a:lnSpc>
                <a:spcPct val="90000"/>
              </a:lnSpc>
              <a:spcBef>
                <a:spcPts val="500"/>
              </a:spcBef>
              <a:spcAft>
                <a:spcPts val="0"/>
              </a:spcAft>
              <a:buClr>
                <a:schemeClr val="dk1"/>
              </a:buClr>
              <a:buSzPct val="100000"/>
              <a:buChar char="•"/>
            </a:pPr>
            <a:r>
              <a:rPr lang="en-US"/>
              <a:t>Local history researchers</a:t>
            </a:r>
            <a:endParaRPr/>
          </a:p>
          <a:p>
            <a:pPr marL="685800" lvl="1" indent="-228600" algn="l" rtl="0">
              <a:lnSpc>
                <a:spcPct val="90000"/>
              </a:lnSpc>
              <a:spcBef>
                <a:spcPts val="500"/>
              </a:spcBef>
              <a:spcAft>
                <a:spcPts val="0"/>
              </a:spcAft>
              <a:buClr>
                <a:schemeClr val="dk1"/>
              </a:buClr>
              <a:buSzPct val="100000"/>
              <a:buChar char="•"/>
            </a:pPr>
            <a:r>
              <a:rPr lang="en-US"/>
              <a:t>Journalists</a:t>
            </a:r>
            <a:endParaRPr/>
          </a:p>
          <a:p>
            <a:pPr marL="685800" lvl="1" indent="-228600" algn="l" rtl="0">
              <a:lnSpc>
                <a:spcPct val="90000"/>
              </a:lnSpc>
              <a:spcBef>
                <a:spcPts val="500"/>
              </a:spcBef>
              <a:spcAft>
                <a:spcPts val="0"/>
              </a:spcAft>
              <a:buClr>
                <a:schemeClr val="dk1"/>
              </a:buClr>
              <a:buSzPct val="100000"/>
              <a:buChar char="•"/>
            </a:pPr>
            <a:r>
              <a:rPr lang="en-US"/>
              <a:t>Documentarians</a:t>
            </a:r>
            <a:endParaRPr/>
          </a:p>
          <a:p>
            <a:pPr marL="685800" lvl="1" indent="-228600" algn="l" rtl="0">
              <a:lnSpc>
                <a:spcPct val="90000"/>
              </a:lnSpc>
              <a:spcBef>
                <a:spcPts val="500"/>
              </a:spcBef>
              <a:spcAft>
                <a:spcPts val="0"/>
              </a:spcAft>
              <a:buClr>
                <a:schemeClr val="dk1"/>
              </a:buClr>
              <a:buSzPct val="100000"/>
              <a:buChar char="•"/>
            </a:pPr>
            <a:r>
              <a:rPr lang="en-US"/>
              <a:t>Community members</a:t>
            </a:r>
            <a:endParaRPr/>
          </a:p>
          <a:p>
            <a:pPr marL="228600" lvl="0" indent="-228600" algn="l" rtl="0">
              <a:lnSpc>
                <a:spcPct val="90000"/>
              </a:lnSpc>
              <a:spcBef>
                <a:spcPts val="1000"/>
              </a:spcBef>
              <a:spcAft>
                <a:spcPts val="0"/>
              </a:spcAft>
              <a:buClr>
                <a:schemeClr val="dk1"/>
              </a:buClr>
              <a:buSzPct val="100000"/>
              <a:buChar char="•"/>
            </a:pPr>
            <a:r>
              <a:rPr lang="en-US"/>
              <a:t>25-30 class visits and tours per year</a:t>
            </a:r>
            <a:endParaRPr/>
          </a:p>
          <a:p>
            <a:pPr marL="228600" lvl="0" indent="-77470" algn="l" rtl="0">
              <a:lnSpc>
                <a:spcPct val="90000"/>
              </a:lnSpc>
              <a:spcBef>
                <a:spcPts val="1000"/>
              </a:spcBef>
              <a:spcAft>
                <a:spcPts val="0"/>
              </a:spcAft>
              <a:buClr>
                <a:schemeClr val="dk1"/>
              </a:buClr>
              <a:buSzPct val="100000"/>
              <a:buNone/>
            </a:pPr>
            <a:endParaRPr/>
          </a:p>
        </p:txBody>
      </p:sp>
      <p:pic>
        <p:nvPicPr>
          <p:cNvPr id="137" name="Google Shape;137;p6" descr="A group of people looking at papers&#10;&#10;AI-generated content may be incorrect."/>
          <p:cNvPicPr preferRelativeResize="0">
            <a:picLocks noGrp="1"/>
          </p:cNvPicPr>
          <p:nvPr>
            <p:ph type="body" idx="2"/>
          </p:nvPr>
        </p:nvPicPr>
        <p:blipFill rotWithShape="1">
          <a:blip r:embed="rId3">
            <a:alphaModFix/>
          </a:blip>
          <a:srcRect/>
          <a:stretch/>
        </p:blipFill>
        <p:spPr>
          <a:xfrm>
            <a:off x="6172200" y="2057998"/>
            <a:ext cx="5181600" cy="3886592"/>
          </a:xfrm>
          <a:prstGeom prst="rect">
            <a:avLst/>
          </a:prstGeom>
          <a:noFill/>
          <a:ln>
            <a:noFill/>
          </a:ln>
        </p:spPr>
      </p:pic>
      <p:sp>
        <p:nvSpPr>
          <p:cNvPr id="138" name="Google Shape;138;p6"/>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9048DCC6-2781-0E8C-10CA-15A2C1608B48}"/>
              </a:ext>
            </a:extLst>
          </p:cNvPr>
          <p:cNvSpPr txBox="1"/>
          <p:nvPr/>
        </p:nvSpPr>
        <p:spPr>
          <a:xfrm>
            <a:off x="6172200" y="5989983"/>
            <a:ext cx="5181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Students from Bryn Mawr College experience unboxing a new never-seen donation to the Archives, 2017</a:t>
            </a:r>
          </a:p>
        </p:txBody>
      </p:sp>
    </p:spTree>
    <p:extLst>
      <p:ext uri="{BB962C8B-B14F-4D97-AF65-F5344CB8AC3E}">
        <p14:creationId xmlns:p14="http://schemas.microsoft.com/office/powerpoint/2010/main" val="686235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lvl="0">
              <a:spcBef>
                <a:spcPts val="0"/>
              </a:spcBef>
              <a:buClr>
                <a:schemeClr val="dk1"/>
              </a:buClr>
              <a:buSzPts val="4400"/>
            </a:pPr>
            <a:r>
              <a:rPr lang="en-US" dirty="0"/>
              <a:t>William Way LGBT Community Center</a:t>
            </a:r>
            <a:br>
              <a:rPr lang="en-US" dirty="0"/>
            </a:br>
            <a:r>
              <a:rPr lang="en-US" dirty="0"/>
              <a:t>John J. Wilcox, Jr. Archives</a:t>
            </a:r>
            <a:endParaRPr dirty="0"/>
          </a:p>
        </p:txBody>
      </p:sp>
      <p:sp>
        <p:nvSpPr>
          <p:cNvPr id="144" name="Google Shape;144;p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dirty="0"/>
              <a:t>Programming</a:t>
            </a:r>
            <a:endParaRPr dirty="0"/>
          </a:p>
          <a:p>
            <a:pPr marL="685800" lvl="1" indent="-228600" algn="l" rtl="0">
              <a:lnSpc>
                <a:spcPct val="90000"/>
              </a:lnSpc>
              <a:spcBef>
                <a:spcPts val="500"/>
              </a:spcBef>
              <a:spcAft>
                <a:spcPts val="0"/>
              </a:spcAft>
              <a:buClr>
                <a:schemeClr val="dk1"/>
              </a:buClr>
              <a:buSzPts val="2400"/>
              <a:buChar char="•"/>
            </a:pPr>
            <a:r>
              <a:rPr lang="en-US" dirty="0"/>
              <a:t>Exhibits on historical topics</a:t>
            </a:r>
            <a:endParaRPr dirty="0"/>
          </a:p>
          <a:p>
            <a:pPr marL="685800" lvl="1" indent="-228600" algn="l" rtl="0">
              <a:lnSpc>
                <a:spcPct val="90000"/>
              </a:lnSpc>
              <a:spcBef>
                <a:spcPts val="500"/>
              </a:spcBef>
              <a:spcAft>
                <a:spcPts val="0"/>
              </a:spcAft>
              <a:buClr>
                <a:schemeClr val="dk1"/>
              </a:buClr>
              <a:buSzPts val="2400"/>
              <a:buChar char="•"/>
            </a:pPr>
            <a:r>
              <a:rPr lang="en-US" dirty="0"/>
              <a:t>Philly LGBT Mapping Project</a:t>
            </a:r>
            <a:endParaRPr dirty="0"/>
          </a:p>
          <a:p>
            <a:pPr marL="685800" lvl="1" indent="-228600" algn="l" rtl="0">
              <a:lnSpc>
                <a:spcPct val="90000"/>
              </a:lnSpc>
              <a:spcBef>
                <a:spcPts val="500"/>
              </a:spcBef>
              <a:spcAft>
                <a:spcPts val="0"/>
              </a:spcAft>
              <a:buClr>
                <a:schemeClr val="dk1"/>
              </a:buClr>
              <a:buSzPts val="2400"/>
              <a:buChar char="•"/>
            </a:pPr>
            <a:r>
              <a:rPr lang="en-US" dirty="0"/>
              <a:t>Philadelphia AIDS Oral History Project</a:t>
            </a:r>
          </a:p>
          <a:p>
            <a:pPr>
              <a:spcBef>
                <a:spcPts val="500"/>
              </a:spcBef>
              <a:buClr>
                <a:schemeClr val="dk1"/>
              </a:buClr>
              <a:buSzPts val="2400"/>
            </a:pPr>
            <a:r>
              <a:rPr lang="en-US" dirty="0"/>
              <a:t>Staffing</a:t>
            </a:r>
          </a:p>
          <a:p>
            <a:pPr lvl="1">
              <a:buClr>
                <a:schemeClr val="dk1"/>
              </a:buClr>
              <a:buSzPts val="2400"/>
            </a:pPr>
            <a:r>
              <a:rPr lang="en-US" dirty="0"/>
              <a:t>Director</a:t>
            </a:r>
          </a:p>
          <a:p>
            <a:pPr lvl="1">
              <a:buClr>
                <a:schemeClr val="dk1"/>
              </a:buClr>
              <a:buSzPts val="2400"/>
            </a:pPr>
            <a:r>
              <a:rPr lang="en-US" dirty="0"/>
              <a:t>Curator (part time)</a:t>
            </a:r>
          </a:p>
          <a:p>
            <a:pPr lvl="1">
              <a:buClr>
                <a:schemeClr val="dk1"/>
              </a:buClr>
              <a:buSzPts val="2400"/>
            </a:pPr>
            <a:r>
              <a:rPr lang="en-US" dirty="0"/>
              <a:t>Interns</a:t>
            </a:r>
          </a:p>
          <a:p>
            <a:pPr lvl="1">
              <a:buClr>
                <a:schemeClr val="dk1"/>
              </a:buClr>
              <a:buSzPts val="2400"/>
            </a:pPr>
            <a:r>
              <a:rPr lang="en-US" dirty="0"/>
              <a:t>Volunteers</a:t>
            </a:r>
          </a:p>
          <a:p>
            <a:pPr marL="228600" lvl="0" indent="-228600" algn="l" rtl="0">
              <a:lnSpc>
                <a:spcPct val="90000"/>
              </a:lnSpc>
              <a:spcBef>
                <a:spcPts val="1000"/>
              </a:spcBef>
              <a:spcAft>
                <a:spcPts val="0"/>
              </a:spcAft>
              <a:buClr>
                <a:schemeClr val="dk1"/>
              </a:buClr>
              <a:buSzPts val="2800"/>
              <a:buChar char="•"/>
            </a:pPr>
            <a:endParaRPr lang="en-US" dirty="0"/>
          </a:p>
          <a:p>
            <a:pPr marL="228600" lvl="0" indent="-228600" algn="l" rtl="0">
              <a:lnSpc>
                <a:spcPct val="90000"/>
              </a:lnSpc>
              <a:spcBef>
                <a:spcPts val="1000"/>
              </a:spcBef>
              <a:spcAft>
                <a:spcPts val="0"/>
              </a:spcAft>
              <a:buClr>
                <a:schemeClr val="dk1"/>
              </a:buClr>
              <a:buSzPts val="2800"/>
              <a:buChar char="•"/>
            </a:pPr>
            <a:endParaRPr dirty="0"/>
          </a:p>
          <a:p>
            <a:pPr marL="228600" lvl="0" indent="-50800" algn="l" rtl="0">
              <a:lnSpc>
                <a:spcPct val="90000"/>
              </a:lnSpc>
              <a:spcBef>
                <a:spcPts val="1000"/>
              </a:spcBef>
              <a:spcAft>
                <a:spcPts val="0"/>
              </a:spcAft>
              <a:buClr>
                <a:schemeClr val="dk1"/>
              </a:buClr>
              <a:buSzPts val="2800"/>
              <a:buNone/>
            </a:pPr>
            <a:endParaRPr dirty="0"/>
          </a:p>
        </p:txBody>
      </p:sp>
      <p:pic>
        <p:nvPicPr>
          <p:cNvPr id="145" name="Google Shape;145;p7" descr="A person looking at a poster on a wall&#10;&#10;AI-generated content may be incorrect."/>
          <p:cNvPicPr preferRelativeResize="0">
            <a:picLocks noGrp="1"/>
          </p:cNvPicPr>
          <p:nvPr>
            <p:ph type="body" idx="2"/>
          </p:nvPr>
        </p:nvPicPr>
        <p:blipFill rotWithShape="1">
          <a:blip r:embed="rId3">
            <a:alphaModFix/>
          </a:blip>
          <a:srcRect/>
          <a:stretch/>
        </p:blipFill>
        <p:spPr>
          <a:xfrm>
            <a:off x="6172200" y="2274094"/>
            <a:ext cx="5181600" cy="3454400"/>
          </a:xfrm>
          <a:prstGeom prst="rect">
            <a:avLst/>
          </a:prstGeom>
          <a:noFill/>
          <a:ln>
            <a:noFill/>
          </a:ln>
        </p:spPr>
      </p:pic>
      <p:sp>
        <p:nvSpPr>
          <p:cNvPr id="2" name="TextBox 1">
            <a:extLst>
              <a:ext uri="{FF2B5EF4-FFF2-40B4-BE49-F238E27FC236}">
                <a16:creationId xmlns:a16="http://schemas.microsoft.com/office/drawing/2014/main" id="{8368633B-0B36-2734-CF91-BE52D74C03FA}"/>
              </a:ext>
            </a:extLst>
          </p:cNvPr>
          <p:cNvSpPr txBox="1"/>
          <p:nvPr/>
        </p:nvSpPr>
        <p:spPr>
          <a:xfrm>
            <a:off x="6099312" y="5837583"/>
            <a:ext cx="550296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A community member views Archives materials in an exhibition on HIV/AIDS activism in Philadelphia called </a:t>
            </a:r>
            <a:r>
              <a:rPr kumimoji="0" lang="en-US" sz="1400" b="0" i="1" u="none" strike="noStrike" kern="1200" cap="none" spc="0" normalizeH="0" baseline="0" noProof="0" dirty="0">
                <a:ln>
                  <a:noFill/>
                </a:ln>
                <a:solidFill>
                  <a:prstClr val="black"/>
                </a:solidFill>
                <a:effectLst/>
                <a:uLnTx/>
                <a:uFillTx/>
                <a:latin typeface="Aptos" panose="02110004020202020204"/>
                <a:ea typeface="+mn-ea"/>
                <a:cs typeface="+mn-cs"/>
              </a:rPr>
              <a:t>Still Fighting for Our Lives</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2017</a:t>
            </a:r>
          </a:p>
        </p:txBody>
      </p:sp>
    </p:spTree>
    <p:extLst>
      <p:ext uri="{BB962C8B-B14F-4D97-AF65-F5344CB8AC3E}">
        <p14:creationId xmlns:p14="http://schemas.microsoft.com/office/powerpoint/2010/main" val="2915387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6257A-F1F4-8D60-EB4C-232F6F31A4C6}"/>
              </a:ext>
            </a:extLst>
          </p:cNvPr>
          <p:cNvSpPr>
            <a:spLocks noGrp="1"/>
          </p:cNvSpPr>
          <p:nvPr>
            <p:ph type="title"/>
          </p:nvPr>
        </p:nvSpPr>
        <p:spPr/>
        <p:txBody>
          <a:bodyPr/>
          <a:lstStyle/>
          <a:p>
            <a:r>
              <a:rPr lang="en-US" dirty="0"/>
              <a:t>William Way LGBT Community Center</a:t>
            </a:r>
            <a:br>
              <a:rPr lang="en-US" dirty="0"/>
            </a:br>
            <a:r>
              <a:rPr lang="en-US" dirty="0"/>
              <a:t>John J. Wilcox, Jr. Archives</a:t>
            </a:r>
          </a:p>
        </p:txBody>
      </p:sp>
      <p:sp>
        <p:nvSpPr>
          <p:cNvPr id="3" name="Content Placeholder 2">
            <a:extLst>
              <a:ext uri="{FF2B5EF4-FFF2-40B4-BE49-F238E27FC236}">
                <a16:creationId xmlns:a16="http://schemas.microsoft.com/office/drawing/2014/main" id="{05C306D8-1652-2F2D-9784-D71E1951E24D}"/>
              </a:ext>
            </a:extLst>
          </p:cNvPr>
          <p:cNvSpPr>
            <a:spLocks noGrp="1"/>
          </p:cNvSpPr>
          <p:nvPr>
            <p:ph sz="half" idx="1"/>
          </p:nvPr>
        </p:nvSpPr>
        <p:spPr/>
        <p:txBody>
          <a:bodyPr>
            <a:normAutofit fontScale="92500" lnSpcReduction="10000"/>
          </a:bodyPr>
          <a:lstStyle/>
          <a:p>
            <a:r>
              <a:rPr lang="en-US" dirty="0"/>
              <a:t>Preservation Needs Assessment by CCAHA (2011)</a:t>
            </a:r>
          </a:p>
          <a:p>
            <a:r>
              <a:rPr lang="en-US" dirty="0"/>
              <a:t>Hidden Collections Initiative: Philadelphia Small Archival Repositories Survey by Historical Society of Pennsylvania (2012)</a:t>
            </a:r>
          </a:p>
          <a:p>
            <a:pPr lvl="1"/>
            <a:r>
              <a:rPr lang="en-US" dirty="0"/>
              <a:t>Led to many improvements</a:t>
            </a:r>
          </a:p>
          <a:p>
            <a:pPr lvl="1"/>
            <a:r>
              <a:rPr lang="en-US" dirty="0"/>
              <a:t>Numerous grants</a:t>
            </a:r>
          </a:p>
          <a:p>
            <a:pPr lvl="1"/>
            <a:r>
              <a:rPr lang="en-US" dirty="0"/>
              <a:t>Treatment of materials by CCAHA</a:t>
            </a:r>
          </a:p>
          <a:p>
            <a:pPr lvl="1"/>
            <a:r>
              <a:rPr lang="en-US" dirty="0"/>
              <a:t>Conference presentations with CCAHA</a:t>
            </a:r>
          </a:p>
          <a:p>
            <a:pPr lvl="1"/>
            <a:r>
              <a:rPr lang="en-US" dirty="0"/>
              <a:t>Consulting from CCAHA</a:t>
            </a:r>
          </a:p>
          <a:p>
            <a:endParaRPr lang="en-US" dirty="0"/>
          </a:p>
        </p:txBody>
      </p:sp>
      <p:pic>
        <p:nvPicPr>
          <p:cNvPr id="5" name="Content Placeholder 9">
            <a:extLst>
              <a:ext uri="{FF2B5EF4-FFF2-40B4-BE49-F238E27FC236}">
                <a16:creationId xmlns:a16="http://schemas.microsoft.com/office/drawing/2014/main" id="{A52CAE6E-8268-472E-009F-1E68C529F5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0190" y="1734344"/>
            <a:ext cx="4853609" cy="3640207"/>
          </a:xfrm>
          <a:prstGeom prst="rect">
            <a:avLst/>
          </a:prstGeom>
        </p:spPr>
      </p:pic>
      <p:sp>
        <p:nvSpPr>
          <p:cNvPr id="6" name="TextBox 5">
            <a:extLst>
              <a:ext uri="{FF2B5EF4-FFF2-40B4-BE49-F238E27FC236}">
                <a16:creationId xmlns:a16="http://schemas.microsoft.com/office/drawing/2014/main" id="{1849F902-0C3B-B4FA-3C33-926640D4D0B6}"/>
              </a:ext>
            </a:extLst>
          </p:cNvPr>
          <p:cNvSpPr txBox="1"/>
          <p:nvPr/>
        </p:nvSpPr>
        <p:spPr>
          <a:xfrm>
            <a:off x="6440557" y="5466523"/>
            <a:ext cx="511533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Cloe Houseman, CCAHA Paper Conservator, treating 1970s-era display panels from our Barbara Gittings and Kay Tobin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Lahusen</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collection, for a Save America’s Treasures grant in 2023</a:t>
            </a:r>
          </a:p>
        </p:txBody>
      </p:sp>
    </p:spTree>
    <p:extLst>
      <p:ext uri="{BB962C8B-B14F-4D97-AF65-F5344CB8AC3E}">
        <p14:creationId xmlns:p14="http://schemas.microsoft.com/office/powerpoint/2010/main" val="4096203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5"/>
          <p:cNvPicPr preferRelativeResize="0"/>
          <p:nvPr/>
        </p:nvPicPr>
        <p:blipFill rotWithShape="1">
          <a:blip r:embed="rId3">
            <a:alphaModFix/>
          </a:blip>
          <a:srcRect/>
          <a:stretch/>
        </p:blipFill>
        <p:spPr>
          <a:xfrm>
            <a:off x="412434" y="315784"/>
            <a:ext cx="4857833" cy="6226435"/>
          </a:xfrm>
          <a:prstGeom prst="rect">
            <a:avLst/>
          </a:prstGeom>
          <a:noFill/>
          <a:ln w="28575" cap="flat" cmpd="sng">
            <a:solidFill>
              <a:schemeClr val="dk1"/>
            </a:solidFill>
            <a:prstDash val="solid"/>
            <a:round/>
            <a:headEnd type="none" w="sm" len="sm"/>
            <a:tailEnd type="none" w="sm" len="sm"/>
          </a:ln>
        </p:spPr>
      </p:pic>
      <p:pic>
        <p:nvPicPr>
          <p:cNvPr id="142" name="Google Shape;142;p5"/>
          <p:cNvPicPr preferRelativeResize="0"/>
          <p:nvPr/>
        </p:nvPicPr>
        <p:blipFill>
          <a:blip r:embed="rId4">
            <a:alphaModFix/>
          </a:blip>
          <a:stretch>
            <a:fillRect/>
          </a:stretch>
        </p:blipFill>
        <p:spPr>
          <a:xfrm>
            <a:off x="896250" y="5152747"/>
            <a:ext cx="1477800" cy="979450"/>
          </a:xfrm>
          <a:prstGeom prst="rect">
            <a:avLst/>
          </a:prstGeom>
          <a:noFill/>
          <a:ln>
            <a:noFill/>
          </a:ln>
        </p:spPr>
      </p:pic>
      <p:sp>
        <p:nvSpPr>
          <p:cNvPr id="143" name="Google Shape;143;p5"/>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2" name="Google Shape;150;g3c74abd8754_0_67">
            <a:extLst>
              <a:ext uri="{FF2B5EF4-FFF2-40B4-BE49-F238E27FC236}">
                <a16:creationId xmlns:a16="http://schemas.microsoft.com/office/drawing/2014/main" id="{2D5C2236-37A6-D5B1-89A0-55E14B1BA876}"/>
              </a:ext>
            </a:extLst>
          </p:cNvPr>
          <p:cNvSpPr txBox="1"/>
          <p:nvPr/>
        </p:nvSpPr>
        <p:spPr>
          <a:xfrm>
            <a:off x="5683102" y="3671592"/>
            <a:ext cx="5854995" cy="2962309"/>
          </a:xfrm>
          <a:prstGeom prst="rect">
            <a:avLst/>
          </a:prstGeom>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1" i="0" u="none" strike="noStrike" kern="1200" cap="none" spc="0" normalizeH="0" baseline="0" noProof="0" dirty="0">
              <a:ln>
                <a:noFill/>
              </a:ln>
              <a:solidFill>
                <a:prstClr val="black"/>
              </a:solidFill>
              <a:effectLst/>
              <a:uLnTx/>
              <a:uFillTx/>
              <a:latin typeface="Arial"/>
              <a:ea typeface="Arial"/>
              <a:cs typeface="Arial"/>
              <a:sym typeface="Arial"/>
            </a:endParaRPr>
          </a:p>
          <a:p>
            <a:pPr marL="285750" marR="0" lvl="0" indent="-292100" algn="l" defTabSz="914400" rtl="0" eaLnBrk="1" fontAlgn="auto" latinLnBrk="0" hangingPunct="1">
              <a:lnSpc>
                <a:spcPct val="100000"/>
              </a:lnSpc>
              <a:spcBef>
                <a:spcPts val="300"/>
              </a:spcBef>
              <a:spcAft>
                <a:spcPts val="0"/>
              </a:spcAft>
              <a:buClr>
                <a:prstClr val="black"/>
              </a:buClr>
              <a:buSzPts val="1700"/>
              <a:buFont typeface="Arial"/>
              <a:buChar char="•"/>
              <a:tabLst/>
              <a:defRPr/>
            </a:pPr>
            <a:r>
              <a:rPr kumimoji="0" lang="en-US" sz="1200" b="1" i="1" u="none" strike="noStrike" kern="1200" cap="none" spc="0" normalizeH="0" baseline="0" noProof="0" dirty="0">
                <a:ln>
                  <a:noFill/>
                </a:ln>
                <a:solidFill>
                  <a:prstClr val="black"/>
                </a:solidFill>
                <a:effectLst/>
                <a:uLnTx/>
                <a:uFillTx/>
                <a:latin typeface="Aptos" panose="02110004020202020204"/>
                <a:ea typeface="Arial"/>
                <a:cs typeface="Arial"/>
                <a:sym typeface="Arial"/>
              </a:rPr>
              <a:t>The Common Carrier Era </a:t>
            </a:r>
            <a:r>
              <a:rPr kumimoji="0" lang="en-US" sz="1200" b="0" i="0" u="none" strike="noStrike" kern="1200" cap="none" spc="0" normalizeH="0" baseline="0" noProof="0" dirty="0">
                <a:ln>
                  <a:noFill/>
                </a:ln>
                <a:solidFill>
                  <a:prstClr val="black"/>
                </a:solidFill>
                <a:effectLst/>
                <a:uLnTx/>
                <a:uFillTx/>
                <a:latin typeface="Aptos" panose="02110004020202020204"/>
                <a:ea typeface="Arial"/>
                <a:cs typeface="Arial"/>
                <a:sym typeface="Arial"/>
              </a:rPr>
              <a:t>and its operational relations with other companies and organizations (1856-1956)</a:t>
            </a:r>
            <a:endParaRPr kumimoji="0"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ptos" panose="02110004020202020204"/>
              <a:ea typeface="Arial"/>
              <a:cs typeface="Arial"/>
              <a:sym typeface="Arial"/>
            </a:endParaRPr>
          </a:p>
          <a:p>
            <a:pPr marL="285750" marR="0" lvl="0" indent="-292100" algn="l" defTabSz="914400" rtl="0" eaLnBrk="1" fontAlgn="auto" latinLnBrk="0" hangingPunct="1">
              <a:lnSpc>
                <a:spcPct val="100000"/>
              </a:lnSpc>
              <a:spcBef>
                <a:spcPts val="0"/>
              </a:spcBef>
              <a:spcAft>
                <a:spcPts val="0"/>
              </a:spcAft>
              <a:buClr>
                <a:prstClr val="black"/>
              </a:buClr>
              <a:buSzPts val="1700"/>
              <a:buFont typeface="Arial"/>
              <a:buChar char="•"/>
              <a:tabLst/>
              <a:defRPr/>
            </a:pPr>
            <a:r>
              <a:rPr kumimoji="0" lang="en-US" sz="1200" b="1" i="1" u="none" strike="noStrike" kern="1200" cap="none" spc="0" normalizeH="0" baseline="0" noProof="0" dirty="0">
                <a:ln>
                  <a:noFill/>
                </a:ln>
                <a:solidFill>
                  <a:prstClr val="black"/>
                </a:solidFill>
                <a:effectLst/>
                <a:uLnTx/>
                <a:uFillTx/>
                <a:latin typeface="Aptos" panose="02110004020202020204"/>
                <a:ea typeface="Arial"/>
                <a:cs typeface="Arial"/>
                <a:sym typeface="Arial"/>
              </a:rPr>
              <a:t>The EBT Kovalchick Tourist Railroad Era </a:t>
            </a:r>
            <a:r>
              <a:rPr kumimoji="0" lang="en-US" sz="1200" b="0" i="0" u="none" strike="noStrike" kern="1200" cap="none" spc="0" normalizeH="0" baseline="0" noProof="0" dirty="0">
                <a:ln>
                  <a:noFill/>
                </a:ln>
                <a:solidFill>
                  <a:prstClr val="black"/>
                </a:solidFill>
                <a:effectLst/>
                <a:uLnTx/>
                <a:uFillTx/>
                <a:latin typeface="Aptos" panose="02110004020202020204"/>
                <a:ea typeface="Arial"/>
                <a:cs typeface="Arial"/>
                <a:sym typeface="Arial"/>
              </a:rPr>
              <a:t>and its other operational relations with other companies and organizations, under the stewardship of the Kovalchick Family (1956-2020)</a:t>
            </a:r>
            <a:endParaRPr kumimoji="0"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ptos" panose="02110004020202020204"/>
              <a:ea typeface="Arial"/>
              <a:cs typeface="Arial"/>
              <a:sym typeface="Arial"/>
            </a:endParaRPr>
          </a:p>
          <a:p>
            <a:pPr marL="285750" marR="0" lvl="0" indent="-292100" algn="l" defTabSz="914400" rtl="0" eaLnBrk="1" fontAlgn="auto" latinLnBrk="0" hangingPunct="1">
              <a:lnSpc>
                <a:spcPct val="100000"/>
              </a:lnSpc>
              <a:spcBef>
                <a:spcPts val="0"/>
              </a:spcBef>
              <a:spcAft>
                <a:spcPts val="0"/>
              </a:spcAft>
              <a:buClr>
                <a:prstClr val="black"/>
              </a:buClr>
              <a:buSzPts val="1700"/>
              <a:buFont typeface="Arial"/>
              <a:buChar char="•"/>
              <a:tabLst/>
              <a:defRPr/>
            </a:pPr>
            <a:r>
              <a:rPr kumimoji="0" lang="en-US" sz="1200" b="1" i="1" u="none" strike="noStrike" kern="1200" cap="none" spc="0" normalizeH="0" baseline="0" noProof="0" dirty="0">
                <a:ln>
                  <a:noFill/>
                </a:ln>
                <a:solidFill>
                  <a:prstClr val="black"/>
                </a:solidFill>
                <a:effectLst/>
                <a:uLnTx/>
                <a:uFillTx/>
                <a:latin typeface="Aptos" panose="02110004020202020204"/>
                <a:ea typeface="Arial"/>
                <a:cs typeface="Arial"/>
                <a:sym typeface="Arial"/>
              </a:rPr>
              <a:t>The EBT Foundation, Inc. (EBTF) Era </a:t>
            </a:r>
            <a:r>
              <a:rPr kumimoji="0" lang="en-US" sz="1200" b="0" i="0" u="none" strike="noStrike" kern="1200" cap="none" spc="0" normalizeH="0" baseline="0" noProof="0" dirty="0">
                <a:ln>
                  <a:noFill/>
                </a:ln>
                <a:solidFill>
                  <a:prstClr val="black"/>
                </a:solidFill>
                <a:effectLst/>
                <a:uLnTx/>
                <a:uFillTx/>
                <a:latin typeface="Aptos" panose="02110004020202020204"/>
                <a:ea typeface="Arial"/>
                <a:cs typeface="Arial"/>
                <a:sym typeface="Arial"/>
              </a:rPr>
              <a:t>(2020-future)</a:t>
            </a:r>
            <a:endParaRPr kumimoji="0" sz="12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Aptos" panose="02110004020202020204"/>
              <a:ea typeface="Arial"/>
              <a:cs typeface="Arial"/>
              <a:sym typeface="Arial"/>
            </a:endParaRPr>
          </a:p>
          <a:p>
            <a:pPr marL="285750" marR="0" lvl="0" indent="-292100" algn="l" defTabSz="914400" rtl="0" eaLnBrk="1" fontAlgn="auto" latinLnBrk="0" hangingPunct="1">
              <a:lnSpc>
                <a:spcPct val="100000"/>
              </a:lnSpc>
              <a:spcBef>
                <a:spcPts val="0"/>
              </a:spcBef>
              <a:spcAft>
                <a:spcPts val="0"/>
              </a:spcAft>
              <a:buClr>
                <a:prstClr val="black"/>
              </a:buClr>
              <a:buSzPts val="1700"/>
              <a:buFont typeface="Arial"/>
              <a:buChar char="•"/>
              <a:tabLst/>
              <a:defRPr/>
            </a:pPr>
            <a:r>
              <a:rPr kumimoji="0" lang="en-US" sz="1200" b="1" i="1" u="none" strike="noStrike" kern="1200" cap="none" spc="0" normalizeH="0" baseline="0" noProof="0" dirty="0">
                <a:ln>
                  <a:noFill/>
                </a:ln>
                <a:solidFill>
                  <a:prstClr val="black"/>
                </a:solidFill>
                <a:effectLst/>
                <a:uLnTx/>
                <a:uFillTx/>
                <a:latin typeface="Aptos" panose="02110004020202020204"/>
                <a:ea typeface="Arial"/>
                <a:cs typeface="Arial"/>
                <a:sym typeface="Arial"/>
              </a:rPr>
              <a:t>The Friends of the East Broad Top, Inc. (FEBT) Collections</a:t>
            </a:r>
            <a:r>
              <a:rPr kumimoji="0" lang="en-US" sz="1200" b="0" i="1" u="none" strike="noStrike" kern="1200" cap="none" spc="0" normalizeH="0" baseline="0" noProof="0" dirty="0">
                <a:ln>
                  <a:noFill/>
                </a:ln>
                <a:solidFill>
                  <a:prstClr val="black"/>
                </a:solidFill>
                <a:effectLst/>
                <a:uLnTx/>
                <a:uFillTx/>
                <a:latin typeface="Aptos" panose="02110004020202020204"/>
                <a:ea typeface="Arial"/>
                <a:cs typeface="Arial"/>
                <a:sym typeface="Arial"/>
              </a:rPr>
              <a:t> </a:t>
            </a:r>
            <a:r>
              <a:rPr kumimoji="0" lang="en-US" sz="1200" b="0" i="0" u="none" strike="noStrike" kern="1200" cap="none" spc="0" normalizeH="0" baseline="0" noProof="0" dirty="0">
                <a:ln>
                  <a:noFill/>
                </a:ln>
                <a:solidFill>
                  <a:prstClr val="black"/>
                </a:solidFill>
                <a:effectLst/>
                <a:uLnTx/>
                <a:uFillTx/>
                <a:latin typeface="Aptos" panose="02110004020202020204"/>
                <a:ea typeface="Arial"/>
                <a:cs typeface="Arial"/>
                <a:sym typeface="Arial"/>
              </a:rPr>
              <a:t>(1983-future), which capture content from each of the above eras, are also included in this representation and considered an integral part of the entire catalog of the EBT documentation. </a:t>
            </a:r>
            <a:endParaRPr kumimoji="0" sz="1200" b="0" i="0" u="none" strike="noStrike" kern="1200" cap="none" spc="0" normalizeH="0" baseline="0" noProof="0" dirty="0">
              <a:ln>
                <a:noFill/>
              </a:ln>
              <a:solidFill>
                <a:prstClr val="black"/>
              </a:solidFill>
              <a:effectLst/>
              <a:uLnTx/>
              <a:uFillTx/>
              <a:latin typeface="Aptos" panose="02110004020202020204"/>
              <a:ea typeface="Arial"/>
              <a:cs typeface="Arial"/>
              <a:sym typeface="Arial"/>
            </a:endParaRPr>
          </a:p>
        </p:txBody>
      </p:sp>
      <p:sp>
        <p:nvSpPr>
          <p:cNvPr id="4" name="TextBox 3">
            <a:extLst>
              <a:ext uri="{FF2B5EF4-FFF2-40B4-BE49-F238E27FC236}">
                <a16:creationId xmlns:a16="http://schemas.microsoft.com/office/drawing/2014/main" id="{D38AF609-A734-F14B-6F85-7A67A6396C1D}"/>
              </a:ext>
            </a:extLst>
          </p:cNvPr>
          <p:cNvSpPr txBox="1"/>
          <p:nvPr/>
        </p:nvSpPr>
        <p:spPr>
          <a:xfrm>
            <a:off x="7182745" y="3483391"/>
            <a:ext cx="285570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ptos" panose="020B0004020202020204" pitchFamily="34" charset="0"/>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0B0004020202020204" pitchFamily="34" charset="0"/>
                <a:ea typeface="Arial"/>
                <a:cs typeface="Arial"/>
                <a:sym typeface="Arial"/>
              </a:rPr>
              <a:t>SCOPE OF COLLECTIONS</a:t>
            </a: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pic>
        <p:nvPicPr>
          <p:cNvPr id="5" name="image2.png">
            <a:extLst>
              <a:ext uri="{FF2B5EF4-FFF2-40B4-BE49-F238E27FC236}">
                <a16:creationId xmlns:a16="http://schemas.microsoft.com/office/drawing/2014/main" id="{60263BD5-1BDB-C335-E29D-F85786E664F1}"/>
              </a:ext>
            </a:extLst>
          </p:cNvPr>
          <p:cNvPicPr/>
          <p:nvPr/>
        </p:nvPicPr>
        <p:blipFill>
          <a:blip r:embed="rId5"/>
          <a:srcRect/>
          <a:stretch>
            <a:fillRect/>
          </a:stretch>
        </p:blipFill>
        <p:spPr>
          <a:xfrm>
            <a:off x="5572442" y="216795"/>
            <a:ext cx="1047115" cy="676275"/>
          </a:xfrm>
          <a:prstGeom prst="rect">
            <a:avLst/>
          </a:prstGeom>
          <a:ln/>
        </p:spPr>
      </p:pic>
      <p:pic>
        <p:nvPicPr>
          <p:cNvPr id="6" name="Google Shape;90;p1" descr="Friends of the East Broad Top (FEBT) logo">
            <a:extLst>
              <a:ext uri="{FF2B5EF4-FFF2-40B4-BE49-F238E27FC236}">
                <a16:creationId xmlns:a16="http://schemas.microsoft.com/office/drawing/2014/main" id="{49609382-6503-F54D-2E71-1F14CCB72361}"/>
              </a:ext>
            </a:extLst>
          </p:cNvPr>
          <p:cNvPicPr preferRelativeResize="0">
            <a:picLocks noChangeAspect="1"/>
          </p:cNvPicPr>
          <p:nvPr/>
        </p:nvPicPr>
        <p:blipFill rotWithShape="1">
          <a:blip r:embed="rId6">
            <a:alphaModFix/>
          </a:blip>
          <a:srcRect/>
          <a:stretch/>
        </p:blipFill>
        <p:spPr>
          <a:xfrm>
            <a:off x="10837552" y="257753"/>
            <a:ext cx="1188720" cy="594360"/>
          </a:xfrm>
          <a:prstGeom prst="rect">
            <a:avLst/>
          </a:prstGeom>
          <a:noFill/>
          <a:ln>
            <a:noFill/>
          </a:ln>
        </p:spPr>
      </p:pic>
      <p:pic>
        <p:nvPicPr>
          <p:cNvPr id="8" name="Google Shape;131;p4" descr="A picture containing outdoor, grass, tree, vehicle&#10;&#10;Description automatically generated">
            <a:extLst>
              <a:ext uri="{FF2B5EF4-FFF2-40B4-BE49-F238E27FC236}">
                <a16:creationId xmlns:a16="http://schemas.microsoft.com/office/drawing/2014/main" id="{4189CF63-24D0-6DE7-DC8A-393CC013A998}"/>
              </a:ext>
            </a:extLst>
          </p:cNvPr>
          <p:cNvPicPr preferRelativeResize="0">
            <a:picLocks noChangeAspect="1"/>
          </p:cNvPicPr>
          <p:nvPr/>
        </p:nvPicPr>
        <p:blipFill rotWithShape="1">
          <a:blip r:embed="rId7">
            <a:alphaModFix/>
          </a:blip>
          <a:srcRect t="384" b="8412"/>
          <a:stretch/>
        </p:blipFill>
        <p:spPr>
          <a:xfrm>
            <a:off x="6324599" y="908521"/>
            <a:ext cx="4572000" cy="2574870"/>
          </a:xfrm>
          <a:prstGeom prst="rect">
            <a:avLst/>
          </a:prstGeom>
          <a:noFill/>
          <a:ln w="9525" cap="flat" cmpd="sng">
            <a:solidFill>
              <a:schemeClr val="tx1"/>
            </a:solidFill>
            <a:prstDash val="solid"/>
            <a:round/>
            <a:headEnd type="none" w="sm" len="sm"/>
            <a:tailEnd type="none" w="sm" len="sm"/>
          </a:ln>
        </p:spPr>
      </p:pic>
      <p:sp>
        <p:nvSpPr>
          <p:cNvPr id="7" name="TextBox 6">
            <a:extLst>
              <a:ext uri="{FF2B5EF4-FFF2-40B4-BE49-F238E27FC236}">
                <a16:creationId xmlns:a16="http://schemas.microsoft.com/office/drawing/2014/main" id="{36A1E927-5693-17B4-9A11-B0935B9E36FE}"/>
              </a:ext>
            </a:extLst>
          </p:cNvPr>
          <p:cNvSpPr txBox="1"/>
          <p:nvPr/>
        </p:nvSpPr>
        <p:spPr>
          <a:xfrm>
            <a:off x="6818640" y="384652"/>
            <a:ext cx="381982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EBT Archives &amp; Special Collections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60" name="Google Shape;160;p7" descr="A picture containing text, chair, indoor, furniture&#10;&#10;Description automatically generated"/>
          <p:cNvPicPr preferRelativeResize="0"/>
          <p:nvPr/>
        </p:nvPicPr>
        <p:blipFill rotWithShape="1">
          <a:blip r:embed="rId3">
            <a:alphaModFix/>
          </a:blip>
          <a:srcRect t="955" r="-2" b="23948"/>
          <a:stretch/>
        </p:blipFill>
        <p:spPr>
          <a:xfrm>
            <a:off x="6760328" y="791006"/>
            <a:ext cx="5212081" cy="5863581"/>
          </a:xfrm>
          <a:prstGeom prst="rect">
            <a:avLst/>
          </a:prstGeom>
          <a:noFill/>
          <a:ln w="19050" cap="flat" cmpd="sng">
            <a:solidFill>
              <a:schemeClr val="dk1"/>
            </a:solidFill>
            <a:prstDash val="solid"/>
            <a:round/>
            <a:headEnd type="none" w="sm" len="sm"/>
            <a:tailEnd type="none" w="sm" len="sm"/>
          </a:ln>
        </p:spPr>
      </p:pic>
      <p:pic>
        <p:nvPicPr>
          <p:cNvPr id="161" name="Google Shape;161;p7" descr="A picture containing wooden, plank, hardwood, lumber&#10;&#10;Description automatically generated"/>
          <p:cNvPicPr preferRelativeResize="0"/>
          <p:nvPr/>
        </p:nvPicPr>
        <p:blipFill rotWithShape="1">
          <a:blip r:embed="rId4">
            <a:alphaModFix/>
          </a:blip>
          <a:srcRect t="15745"/>
          <a:stretch/>
        </p:blipFill>
        <p:spPr>
          <a:xfrm>
            <a:off x="93412" y="123012"/>
            <a:ext cx="6400804" cy="3599785"/>
          </a:xfrm>
          <a:prstGeom prst="rect">
            <a:avLst/>
          </a:prstGeom>
          <a:noFill/>
          <a:ln w="19050" cap="flat" cmpd="sng">
            <a:solidFill>
              <a:schemeClr val="tx1"/>
            </a:solidFill>
            <a:prstDash val="solid"/>
            <a:round/>
            <a:headEnd type="none" w="sm" len="sm"/>
            <a:tailEnd type="none" w="sm" len="sm"/>
          </a:ln>
        </p:spPr>
      </p:pic>
      <p:sp>
        <p:nvSpPr>
          <p:cNvPr id="162" name="Google Shape;162;p7"/>
          <p:cNvSpPr txBox="1"/>
          <p:nvPr/>
        </p:nvSpPr>
        <p:spPr>
          <a:xfrm>
            <a:off x="6963818" y="183206"/>
            <a:ext cx="480509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prstClr val="black"/>
              </a:buClr>
              <a:buSzPts val="2800"/>
              <a:buFont typeface="Arial"/>
              <a:buNone/>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Arial"/>
                <a:cs typeface="Arial"/>
                <a:sym typeface="Arial"/>
              </a:rPr>
              <a:t>EBTF and FEBT COLLECTIONS</a:t>
            </a:r>
            <a:endParaRPr kumimoji="0" sz="2800" b="0" i="0" u="none" strike="noStrike" kern="1200" cap="none" spc="0" normalizeH="0" baseline="0" noProof="0" dirty="0">
              <a:ln>
                <a:noFill/>
              </a:ln>
              <a:solidFill>
                <a:prstClr val="black"/>
              </a:solidFill>
              <a:effectLst/>
              <a:uLnTx/>
              <a:uFillTx/>
              <a:latin typeface="Aptos" panose="02110004020202020204"/>
              <a:ea typeface="Arial"/>
              <a:cs typeface="Arial"/>
              <a:sym typeface="Arial"/>
            </a:endParaRPr>
          </a:p>
        </p:txBody>
      </p:sp>
      <p:pic>
        <p:nvPicPr>
          <p:cNvPr id="163" name="Google Shape;163;p7" descr="A picture containing text, handwriting, schematic, blackboard&#10;&#10;Description automatically generated"/>
          <p:cNvPicPr preferRelativeResize="0"/>
          <p:nvPr/>
        </p:nvPicPr>
        <p:blipFill rotWithShape="1">
          <a:blip r:embed="rId5">
            <a:alphaModFix/>
          </a:blip>
          <a:srcRect/>
          <a:stretch/>
        </p:blipFill>
        <p:spPr>
          <a:xfrm>
            <a:off x="3186437" y="4055755"/>
            <a:ext cx="3404974" cy="2191950"/>
          </a:xfrm>
          <a:prstGeom prst="rect">
            <a:avLst/>
          </a:prstGeom>
          <a:noFill/>
          <a:ln w="19050" cap="flat" cmpd="sng">
            <a:solidFill>
              <a:schemeClr val="dk1"/>
            </a:solidFill>
            <a:prstDash val="solid"/>
            <a:round/>
            <a:headEnd type="none" w="sm" len="sm"/>
            <a:tailEnd type="none" w="sm" len="sm"/>
          </a:ln>
        </p:spPr>
      </p:pic>
      <p:pic>
        <p:nvPicPr>
          <p:cNvPr id="2" name="Google Shape;182;p9">
            <a:extLst>
              <a:ext uri="{FF2B5EF4-FFF2-40B4-BE49-F238E27FC236}">
                <a16:creationId xmlns:a16="http://schemas.microsoft.com/office/drawing/2014/main" id="{5CEBAB44-4E24-7A4A-7E80-CAF8CB6095CC}"/>
              </a:ext>
            </a:extLst>
          </p:cNvPr>
          <p:cNvPicPr preferRelativeResize="0">
            <a:picLocks noChangeAspect="1"/>
          </p:cNvPicPr>
          <p:nvPr/>
        </p:nvPicPr>
        <p:blipFill rotWithShape="1">
          <a:blip r:embed="rId6">
            <a:alphaModFix/>
          </a:blip>
          <a:srcRect/>
          <a:stretch/>
        </p:blipFill>
        <p:spPr>
          <a:xfrm rot="-5400000">
            <a:off x="438120" y="3642970"/>
            <a:ext cx="2310198" cy="3017520"/>
          </a:xfrm>
          <a:prstGeom prst="rect">
            <a:avLst/>
          </a:prstGeom>
          <a:noFill/>
          <a:ln w="19050" cap="flat" cmpd="sng">
            <a:solidFill>
              <a:schemeClr val="dk1"/>
            </a:solidFill>
            <a:prstDash val="solid"/>
            <a:round/>
            <a:headEnd type="none" w="sm" len="sm"/>
            <a:tailEnd type="none" w="sm" len="sm"/>
          </a:ln>
        </p:spPr>
      </p:pic>
      <p:sp>
        <p:nvSpPr>
          <p:cNvPr id="3" name="TextBox 2">
            <a:extLst>
              <a:ext uri="{FF2B5EF4-FFF2-40B4-BE49-F238E27FC236}">
                <a16:creationId xmlns:a16="http://schemas.microsoft.com/office/drawing/2014/main" id="{CB77FFCA-4D85-C40C-6F4D-FCA283C2327D}"/>
              </a:ext>
            </a:extLst>
          </p:cNvPr>
          <p:cNvSpPr txBox="1"/>
          <p:nvPr/>
        </p:nvSpPr>
        <p:spPr>
          <a:xfrm>
            <a:off x="434249" y="6395997"/>
            <a:ext cx="57191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Estimate over 5,000 linear feet of paper-based records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993</Words>
  <Application>Microsoft Office PowerPoint</Application>
  <PresentationFormat>Widescreen</PresentationFormat>
  <Paragraphs>129</Paragraphs>
  <Slides>11</Slides>
  <Notes>6</Notes>
  <HiddenSlides>0</HiddenSlides>
  <MMClips>0</MMClips>
  <ScaleCrop>false</ScaleCrop>
  <HeadingPairs>
    <vt:vector size="4" baseType="variant">
      <vt:variant>
        <vt:lpstr>Theme</vt:lpstr>
      </vt:variant>
      <vt:variant>
        <vt:i4>2</vt:i4>
      </vt:variant>
      <vt:variant>
        <vt:lpstr>Slide Titles</vt:lpstr>
      </vt:variant>
      <vt:variant>
        <vt:i4>11</vt:i4>
      </vt:variant>
    </vt:vector>
  </HeadingPairs>
  <TitlesOfParts>
    <vt:vector size="13" baseType="lpstr">
      <vt:lpstr>Office Theme</vt:lpstr>
      <vt:lpstr>1_Office Theme</vt:lpstr>
      <vt:lpstr>PowerPoint Presentation</vt:lpstr>
      <vt:lpstr>Conservation Center for Art &amp; Historic Artifacts </vt:lpstr>
      <vt:lpstr>William Way LGBT Community Center John J. Wilcox, Jr. Archives</vt:lpstr>
      <vt:lpstr>William Way LGBT Community Center John J. Wilcox, Jr. Archives</vt:lpstr>
      <vt:lpstr>William Way LGBT Community Center John J. Wilcox, Jr. Archives</vt:lpstr>
      <vt:lpstr>William Way LGBT Community Center John J. Wilcox, Jr. Archives</vt:lpstr>
      <vt:lpstr>William Way LGBT Community Center John J. Wilcox, Jr. Archives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Stuart</dc:creator>
  <cp:lastModifiedBy>Greg Stuart</cp:lastModifiedBy>
  <cp:revision>6</cp:revision>
  <dcterms:created xsi:type="dcterms:W3CDTF">2024-02-06T19:11:38Z</dcterms:created>
  <dcterms:modified xsi:type="dcterms:W3CDTF">2026-05-27T20:35:50Z</dcterms:modified>
</cp:coreProperties>
</file>