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Canva Sans Bold" panose="020B0604020202020204" charset="0"/>
      <p:regular r:id="rId24"/>
    </p:embeddedFont>
    <p:embeddedFont>
      <p:font typeface="Inter Bold" panose="020B0604020202020204" charset="0"/>
      <p:regular r:id="rId25"/>
    </p:embeddedFont>
    <p:embeddedFont>
      <p:font typeface="Lato" panose="020F0502020204030203" pitchFamily="34" charset="0"/>
      <p:regular r:id="rId26"/>
    </p:embeddedFont>
    <p:embeddedFont>
      <p:font typeface="Lato Bold" panose="020B0604020202020204" charset="0"/>
      <p:regular r:id="rId27"/>
    </p:embeddedFont>
    <p:embeddedFont>
      <p:font typeface="TT Hoves" panose="020B0604020202020204" charset="0"/>
      <p:regular r:id="rId28"/>
    </p:embeddedFont>
    <p:embeddedFont>
      <p:font typeface="TT Hoves Bold" panose="020B0604020202020204" charset="0"/>
      <p:regular r:id="rId29"/>
    </p:embeddedFont>
    <p:embeddedFont>
      <p:font typeface="TT Hoves Italics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sv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sv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caha.notion.site/85fbdff8b45f47cfa7f4ff6f5fadcaf5?v=5c340c9bd096427782ce6385e2018e80&amp;source=copy_link" TargetMode="External"/><Relationship Id="rId7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notion.com/templates?srsltid=AfmBOor6WHTOUBVxqLx813KvOZBvkUl842e6G0e-WbPJUyQ_UvI1G5dc" TargetMode="External"/><Relationship Id="rId5" Type="http://schemas.openxmlformats.org/officeDocument/2006/relationships/hyperlink" Target="https://ccaha.notion.site/Assessing-the-Preservation-Needs-of-Paper-based-Collections-1a27723169a580efb009f94c9cf0b3c8?pvs=143" TargetMode="External"/><Relationship Id="rId4" Type="http://schemas.openxmlformats.org/officeDocument/2006/relationships/hyperlink" Target="https://app.notion.com/p/ccaha/13b7723169a58037bf7cee793f530ff8?v=13b7723169a581c6a462000c9628d298&amp;source=copy_link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2" b="-14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93235" y="807289"/>
            <a:ext cx="5601236" cy="2256498"/>
          </a:xfrm>
          <a:custGeom>
            <a:avLst/>
            <a:gdLst/>
            <a:ahLst/>
            <a:cxnLst/>
            <a:rect l="l" t="t" r="r" b="b"/>
            <a:pathLst>
              <a:path w="5601236" h="2256498">
                <a:moveTo>
                  <a:pt x="0" y="0"/>
                </a:moveTo>
                <a:lnTo>
                  <a:pt x="5601236" y="0"/>
                </a:lnTo>
                <a:lnTo>
                  <a:pt x="5601236" y="2256498"/>
                </a:lnTo>
                <a:lnTo>
                  <a:pt x="0" y="22564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432592" y="3890919"/>
            <a:ext cx="6573217" cy="4600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4500">
                <a:solidFill>
                  <a:srgbClr val="2A436F"/>
                </a:solidFill>
                <a:latin typeface="TT Hoves"/>
                <a:ea typeface="TT Hoves"/>
                <a:cs typeface="TT Hoves"/>
                <a:sym typeface="TT Hoves"/>
              </a:rPr>
              <a:t>New Tools to Create Dynamic Collections Resources for Your Organization</a:t>
            </a:r>
          </a:p>
          <a:p>
            <a:pPr algn="ctr">
              <a:lnSpc>
                <a:spcPts val="4500"/>
              </a:lnSpc>
              <a:spcBef>
                <a:spcPct val="0"/>
              </a:spcBef>
            </a:pPr>
            <a:endParaRPr lang="en-US" sz="4500">
              <a:solidFill>
                <a:srgbClr val="2A436F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4500">
                <a:solidFill>
                  <a:srgbClr val="2A436F"/>
                </a:solidFill>
                <a:latin typeface="TT Hoves"/>
                <a:ea typeface="TT Hoves"/>
                <a:cs typeface="TT Hoves"/>
                <a:sym typeface="TT Hoves"/>
              </a:rPr>
              <a:t>Camilla Dawson</a:t>
            </a:r>
          </a:p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4500" i="1">
                <a:solidFill>
                  <a:srgbClr val="2A436F"/>
                </a:solidFill>
                <a:latin typeface="TT Hoves Italics"/>
                <a:ea typeface="TT Hoves Italics"/>
                <a:cs typeface="TT Hoves Italics"/>
                <a:sym typeface="TT Hoves Italics"/>
              </a:rPr>
              <a:t>Preservation Services Coordinator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38803" y="1604463"/>
            <a:ext cx="5611230" cy="3759524"/>
          </a:xfrm>
          <a:custGeom>
            <a:avLst/>
            <a:gdLst/>
            <a:ahLst/>
            <a:cxnLst/>
            <a:rect l="l" t="t" r="r" b="b"/>
            <a:pathLst>
              <a:path w="5611230" h="3759524">
                <a:moveTo>
                  <a:pt x="0" y="0"/>
                </a:moveTo>
                <a:lnTo>
                  <a:pt x="5611229" y="0"/>
                </a:lnTo>
                <a:lnTo>
                  <a:pt x="5611229" y="3759524"/>
                </a:lnTo>
                <a:lnTo>
                  <a:pt x="0" y="37595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18424" y="2813560"/>
            <a:ext cx="11294282" cy="7211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9" lvl="1" indent="-399415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Also used this project as an opportunity to crowd-source additional vendors from CCAHA’s staff</a:t>
            </a:r>
          </a:p>
          <a:p>
            <a:pPr algn="l">
              <a:lnSpc>
                <a:spcPts val="5179"/>
              </a:lnSpc>
            </a:pPr>
            <a:endParaRPr lang="en-US" sz="3699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98829" lvl="1" indent="-399415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Thought about different views that would be helpful to CCAHA’s wider audience (i.e., sections to see local vendors, emergency vendors, etc.)</a:t>
            </a:r>
          </a:p>
          <a:p>
            <a:pPr algn="l">
              <a:lnSpc>
                <a:spcPts val="5179"/>
              </a:lnSpc>
            </a:pPr>
            <a:endParaRPr lang="en-US" sz="3699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98829" lvl="1" indent="-399415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This database was built from scratch, while referencing the original spreadsheet, but Notion has the ability to build a database by uploading a spreadsheet file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2344709" y="2041286"/>
            <a:ext cx="4914591" cy="2885877"/>
            <a:chOff x="0" y="0"/>
            <a:chExt cx="6552787" cy="3847836"/>
          </a:xfrm>
        </p:grpSpPr>
        <p:sp>
          <p:nvSpPr>
            <p:cNvPr id="5" name="Freeform 5"/>
            <p:cNvSpPr/>
            <p:nvPr/>
          </p:nvSpPr>
          <p:spPr>
            <a:xfrm rot="-1522431">
              <a:off x="431234" y="879998"/>
              <a:ext cx="1409645" cy="2329992"/>
            </a:xfrm>
            <a:custGeom>
              <a:avLst/>
              <a:gdLst/>
              <a:ahLst/>
              <a:cxnLst/>
              <a:rect l="l" t="t" r="r" b="b"/>
              <a:pathLst>
                <a:path w="1409645" h="2329992">
                  <a:moveTo>
                    <a:pt x="0" y="0"/>
                  </a:moveTo>
                  <a:lnTo>
                    <a:pt x="1409645" y="0"/>
                  </a:lnTo>
                  <a:lnTo>
                    <a:pt x="1409645" y="2329992"/>
                  </a:lnTo>
                  <a:lnTo>
                    <a:pt x="0" y="23299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2173930" y="413643"/>
              <a:ext cx="1778173" cy="3262702"/>
            </a:xfrm>
            <a:custGeom>
              <a:avLst/>
              <a:gdLst/>
              <a:ahLst/>
              <a:cxnLst/>
              <a:rect l="l" t="t" r="r" b="b"/>
              <a:pathLst>
                <a:path w="1778173" h="3262702">
                  <a:moveTo>
                    <a:pt x="0" y="0"/>
                  </a:moveTo>
                  <a:lnTo>
                    <a:pt x="1778172" y="0"/>
                  </a:lnTo>
                  <a:lnTo>
                    <a:pt x="1778172" y="3262702"/>
                  </a:lnTo>
                  <a:lnTo>
                    <a:pt x="0" y="3262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3952102" y="0"/>
              <a:ext cx="2600685" cy="2262596"/>
            </a:xfrm>
            <a:custGeom>
              <a:avLst/>
              <a:gdLst/>
              <a:ahLst/>
              <a:cxnLst/>
              <a:rect l="l" t="t" r="r" b="b"/>
              <a:pathLst>
                <a:path w="2600685" h="2262596">
                  <a:moveTo>
                    <a:pt x="0" y="0"/>
                  </a:moveTo>
                  <a:lnTo>
                    <a:pt x="2600685" y="0"/>
                  </a:lnTo>
                  <a:lnTo>
                    <a:pt x="2600685" y="2262596"/>
                  </a:lnTo>
                  <a:lnTo>
                    <a:pt x="0" y="22625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4092111" y="2262596"/>
              <a:ext cx="1713773" cy="1585240"/>
            </a:xfrm>
            <a:custGeom>
              <a:avLst/>
              <a:gdLst/>
              <a:ahLst/>
              <a:cxnLst/>
              <a:rect l="l" t="t" r="r" b="b"/>
              <a:pathLst>
                <a:path w="1713773" h="1585240">
                  <a:moveTo>
                    <a:pt x="0" y="0"/>
                  </a:moveTo>
                  <a:lnTo>
                    <a:pt x="1713773" y="0"/>
                  </a:lnTo>
                  <a:lnTo>
                    <a:pt x="1713773" y="1585240"/>
                  </a:lnTo>
                  <a:lnTo>
                    <a:pt x="0" y="158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28700" y="1133475"/>
            <a:ext cx="6016783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5499" b="1">
                <a:solidFill>
                  <a:srgbClr val="0A5DF0"/>
                </a:solidFill>
                <a:latin typeface="TT Hoves Bold"/>
                <a:ea typeface="TT Hoves Bold"/>
                <a:cs typeface="TT Hoves Bold"/>
                <a:sym typeface="TT Hoves Bold"/>
              </a:rPr>
              <a:t>Case Study - Vendor Database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048229" y="-376224"/>
            <a:ext cx="22854297" cy="13671025"/>
          </a:xfrm>
          <a:custGeom>
            <a:avLst/>
            <a:gdLst/>
            <a:ahLst/>
            <a:cxnLst/>
            <a:rect l="l" t="t" r="r" b="b"/>
            <a:pathLst>
              <a:path w="22854297" h="13671025">
                <a:moveTo>
                  <a:pt x="0" y="0"/>
                </a:moveTo>
                <a:lnTo>
                  <a:pt x="22854297" y="0"/>
                </a:lnTo>
                <a:lnTo>
                  <a:pt x="22854297" y="13671025"/>
                </a:lnTo>
                <a:lnTo>
                  <a:pt x="0" y="136710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1514475"/>
            <a:ext cx="18288000" cy="7258050"/>
          </a:xfrm>
          <a:custGeom>
            <a:avLst/>
            <a:gdLst/>
            <a:ahLst/>
            <a:cxnLst/>
            <a:rect l="l" t="t" r="r" b="b"/>
            <a:pathLst>
              <a:path w="18288000" h="7258050">
                <a:moveTo>
                  <a:pt x="0" y="0"/>
                </a:moveTo>
                <a:lnTo>
                  <a:pt x="18288000" y="0"/>
                </a:lnTo>
                <a:lnTo>
                  <a:pt x="18288000" y="7258050"/>
                </a:lnTo>
                <a:lnTo>
                  <a:pt x="0" y="72580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80253" y="604474"/>
            <a:ext cx="8715890" cy="2207466"/>
          </a:xfrm>
          <a:custGeom>
            <a:avLst/>
            <a:gdLst/>
            <a:ahLst/>
            <a:cxnLst/>
            <a:rect l="l" t="t" r="r" b="b"/>
            <a:pathLst>
              <a:path w="8715890" h="2207466">
                <a:moveTo>
                  <a:pt x="0" y="0"/>
                </a:moveTo>
                <a:lnTo>
                  <a:pt x="8715891" y="0"/>
                </a:lnTo>
                <a:lnTo>
                  <a:pt x="8715891" y="2207465"/>
                </a:lnTo>
                <a:lnTo>
                  <a:pt x="0" y="22074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902550" y="3018797"/>
            <a:ext cx="9232855" cy="3377400"/>
          </a:xfrm>
          <a:custGeom>
            <a:avLst/>
            <a:gdLst/>
            <a:ahLst/>
            <a:cxnLst/>
            <a:rect l="l" t="t" r="r" b="b"/>
            <a:pathLst>
              <a:path w="9232855" h="3377400">
                <a:moveTo>
                  <a:pt x="0" y="0"/>
                </a:moveTo>
                <a:lnTo>
                  <a:pt x="9232854" y="0"/>
                </a:lnTo>
                <a:lnTo>
                  <a:pt x="9232854" y="3377400"/>
                </a:lnTo>
                <a:lnTo>
                  <a:pt x="0" y="33774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375378" y="4889534"/>
            <a:ext cx="6883922" cy="4543863"/>
          </a:xfrm>
          <a:custGeom>
            <a:avLst/>
            <a:gdLst/>
            <a:ahLst/>
            <a:cxnLst/>
            <a:rect l="l" t="t" r="r" b="b"/>
            <a:pathLst>
              <a:path w="6883922" h="4543863">
                <a:moveTo>
                  <a:pt x="0" y="0"/>
                </a:moveTo>
                <a:lnTo>
                  <a:pt x="6883922" y="0"/>
                </a:lnTo>
                <a:lnTo>
                  <a:pt x="6883922" y="4543862"/>
                </a:lnTo>
                <a:lnTo>
                  <a:pt x="0" y="4543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1133475"/>
            <a:ext cx="6570162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5499" b="1">
                <a:solidFill>
                  <a:srgbClr val="0A5DF0"/>
                </a:solidFill>
                <a:latin typeface="TT Hoves Bold"/>
                <a:ea typeface="TT Hoves Bold"/>
                <a:cs typeface="TT Hoves Bold"/>
                <a:sym typeface="TT Hoves Bold"/>
              </a:rPr>
              <a:t>Notion Templates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07962" y="2409049"/>
            <a:ext cx="8041237" cy="7211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9" lvl="1" indent="-399415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Notion offers a marketplace of templates that can be imported into your personal Notion workspace - created both by Notion and other creators</a:t>
            </a:r>
          </a:p>
          <a:p>
            <a:pPr algn="l">
              <a:lnSpc>
                <a:spcPts val="5179"/>
              </a:lnSpc>
            </a:pPr>
            <a:endParaRPr lang="en-US" sz="3699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98829" lvl="1" indent="-399415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They offer both free and paid templates that range from structured databases to functionalities that you can add to existing structures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99444" y="342918"/>
            <a:ext cx="6304869" cy="3437157"/>
          </a:xfrm>
          <a:custGeom>
            <a:avLst/>
            <a:gdLst/>
            <a:ahLst/>
            <a:cxnLst/>
            <a:rect l="l" t="t" r="r" b="b"/>
            <a:pathLst>
              <a:path w="6304869" h="3437157">
                <a:moveTo>
                  <a:pt x="0" y="0"/>
                </a:moveTo>
                <a:lnTo>
                  <a:pt x="6304869" y="0"/>
                </a:lnTo>
                <a:lnTo>
                  <a:pt x="6304869" y="3437157"/>
                </a:lnTo>
                <a:lnTo>
                  <a:pt x="0" y="34371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592916" y="4051133"/>
            <a:ext cx="9466195" cy="5847558"/>
          </a:xfrm>
          <a:custGeom>
            <a:avLst/>
            <a:gdLst/>
            <a:ahLst/>
            <a:cxnLst/>
            <a:rect l="l" t="t" r="r" b="b"/>
            <a:pathLst>
              <a:path w="9466195" h="5847558">
                <a:moveTo>
                  <a:pt x="0" y="0"/>
                </a:moveTo>
                <a:lnTo>
                  <a:pt x="9466195" y="0"/>
                </a:lnTo>
                <a:lnTo>
                  <a:pt x="9466195" y="5847558"/>
                </a:lnTo>
                <a:lnTo>
                  <a:pt x="0" y="58475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0253" y="447693"/>
            <a:ext cx="8433747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5499" b="1">
                <a:solidFill>
                  <a:srgbClr val="0A5DF0"/>
                </a:solidFill>
                <a:latin typeface="TT Hoves Bold"/>
                <a:ea typeface="TT Hoves Bold"/>
                <a:cs typeface="TT Hoves Bold"/>
                <a:sym typeface="TT Hoves Bold"/>
              </a:rPr>
              <a:t>Case Study - Preservation Glossary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29758" y="2303931"/>
            <a:ext cx="8041237" cy="6729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2" lvl="1" indent="-345441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First created through a collaboration with Archives for Black Lives in Philadelphia, we received additional funding to further build out the glossary in 2024.</a:t>
            </a:r>
          </a:p>
          <a:p>
            <a:pPr algn="l">
              <a:lnSpc>
                <a:spcPts val="4480"/>
              </a:lnSpc>
            </a:pPr>
            <a:endParaRPr lang="en-US" sz="3200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690882" lvl="1" indent="-345441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We wanted to build an intuitive, living, and easily navigable glossary with terminology covering many facets of conservation and preservation - including digitization, collections management, and conservation treatment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77366" y="233910"/>
            <a:ext cx="20325282" cy="12158214"/>
          </a:xfrm>
          <a:custGeom>
            <a:avLst/>
            <a:gdLst/>
            <a:ahLst/>
            <a:cxnLst/>
            <a:rect l="l" t="t" r="r" b="b"/>
            <a:pathLst>
              <a:path w="20325282" h="12158214">
                <a:moveTo>
                  <a:pt x="0" y="0"/>
                </a:moveTo>
                <a:lnTo>
                  <a:pt x="20325282" y="0"/>
                </a:lnTo>
                <a:lnTo>
                  <a:pt x="20325282" y="12158214"/>
                </a:lnTo>
                <a:lnTo>
                  <a:pt x="0" y="121582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3133749"/>
            <a:ext cx="18288000" cy="3494108"/>
          </a:xfrm>
          <a:custGeom>
            <a:avLst/>
            <a:gdLst/>
            <a:ahLst/>
            <a:cxnLst/>
            <a:rect l="l" t="t" r="r" b="b"/>
            <a:pathLst>
              <a:path w="18288000" h="3494108">
                <a:moveTo>
                  <a:pt x="0" y="0"/>
                </a:moveTo>
                <a:lnTo>
                  <a:pt x="18288000" y="0"/>
                </a:lnTo>
                <a:lnTo>
                  <a:pt x="18288000" y="3494108"/>
                </a:lnTo>
                <a:lnTo>
                  <a:pt x="0" y="34941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" r="-41" b="-1867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643593" y="1130890"/>
            <a:ext cx="18526629" cy="8525967"/>
          </a:xfrm>
          <a:custGeom>
            <a:avLst/>
            <a:gdLst/>
            <a:ahLst/>
            <a:cxnLst/>
            <a:rect l="l" t="t" r="r" b="b"/>
            <a:pathLst>
              <a:path w="18526629" h="8525967">
                <a:moveTo>
                  <a:pt x="0" y="0"/>
                </a:moveTo>
                <a:lnTo>
                  <a:pt x="18526629" y="0"/>
                </a:lnTo>
                <a:lnTo>
                  <a:pt x="18526629" y="8525967"/>
                </a:lnTo>
                <a:lnTo>
                  <a:pt x="0" y="8525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593120" y="605494"/>
            <a:ext cx="7937707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5499" b="1">
                <a:solidFill>
                  <a:srgbClr val="0A5DF0"/>
                </a:solidFill>
                <a:latin typeface="TT Hoves Bold"/>
                <a:ea typeface="TT Hoves Bold"/>
                <a:cs typeface="TT Hoves Bold"/>
                <a:sym typeface="TT Hoves Bold"/>
              </a:rPr>
              <a:t>Case Study - Preservation Glossary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52487" y="2342961"/>
            <a:ext cx="8041237" cy="741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CCAHA-wide collaboration that also brought in a technical writer as a consultant</a:t>
            </a:r>
          </a:p>
          <a:p>
            <a:pPr algn="l">
              <a:lnSpc>
                <a:spcPts val="4900"/>
              </a:lnSpc>
            </a:pPr>
            <a:endParaRPr lang="en-US" sz="3500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Initial list of terms generated that were then drafted, along with resources and photos (if applicable) by staff members with expertise in the subject matter</a:t>
            </a:r>
          </a:p>
          <a:p>
            <a:pPr algn="l">
              <a:lnSpc>
                <a:spcPts val="4900"/>
              </a:lnSpc>
            </a:pPr>
            <a:endParaRPr lang="en-US" sz="3500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Taxonomy and structure considered from the beginning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902098" y="2779530"/>
            <a:ext cx="5111553" cy="4114800"/>
          </a:xfrm>
          <a:custGeom>
            <a:avLst/>
            <a:gdLst/>
            <a:ahLst/>
            <a:cxnLst/>
            <a:rect l="l" t="t" r="r" b="b"/>
            <a:pathLst>
              <a:path w="5111553" h="4114800">
                <a:moveTo>
                  <a:pt x="0" y="0"/>
                </a:moveTo>
                <a:lnTo>
                  <a:pt x="5111553" y="0"/>
                </a:lnTo>
                <a:lnTo>
                  <a:pt x="51115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858384" y="758779"/>
            <a:ext cx="7937707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5499" b="1">
                <a:solidFill>
                  <a:srgbClr val="0A5DF0"/>
                </a:solidFill>
                <a:latin typeface="TT Hoves Bold"/>
                <a:ea typeface="TT Hoves Bold"/>
                <a:cs typeface="TT Hoves Bold"/>
                <a:sym typeface="TT Hoves Bold"/>
              </a:rPr>
              <a:t>Case Study - Preservation Glossary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3120" y="2496246"/>
            <a:ext cx="8041237" cy="741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Used glossary template to set initial structure and then adjusted to meet structural expectations - added additional views such as one filtered to show terms often encountered in surveys, assessments, and plans</a:t>
            </a:r>
          </a:p>
          <a:p>
            <a:pPr algn="l">
              <a:lnSpc>
                <a:spcPts val="4900"/>
              </a:lnSpc>
            </a:pPr>
            <a:endParaRPr lang="en-US" sz="3500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Added pages at the top that explain how to use the glossary and background information on the project/project team, with a place for users to submit feedback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231345" y="1168811"/>
            <a:ext cx="17788955" cy="79331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367977" y="1213313"/>
            <a:ext cx="17517905" cy="74474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87254" y="1336598"/>
            <a:ext cx="13513492" cy="7921702"/>
          </a:xfrm>
          <a:custGeom>
            <a:avLst/>
            <a:gdLst/>
            <a:ahLst/>
            <a:cxnLst/>
            <a:rect l="l" t="t" r="r" b="b"/>
            <a:pathLst>
              <a:path w="13513492" h="7921702">
                <a:moveTo>
                  <a:pt x="0" y="0"/>
                </a:moveTo>
                <a:lnTo>
                  <a:pt x="13513492" y="0"/>
                </a:lnTo>
                <a:lnTo>
                  <a:pt x="13513492" y="7921702"/>
                </a:lnTo>
                <a:lnTo>
                  <a:pt x="0" y="79217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3120" y="2496246"/>
            <a:ext cx="14053409" cy="6178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New tools, such as Notion, can eliminate common issues seen when creating resources meant to be publicly shared</a:t>
            </a:r>
          </a:p>
          <a:p>
            <a:pPr algn="l">
              <a:lnSpc>
                <a:spcPts val="4900"/>
              </a:lnSpc>
            </a:pPr>
            <a:endParaRPr lang="en-US" sz="3500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Think about structure and ease of use from the start when building resources, particularly taxonomy if using tags</a:t>
            </a:r>
          </a:p>
          <a:p>
            <a:pPr algn="l">
              <a:lnSpc>
                <a:spcPts val="4900"/>
              </a:lnSpc>
            </a:pPr>
            <a:endParaRPr lang="en-US" sz="3500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Design elements can work to your advantage</a:t>
            </a:r>
          </a:p>
          <a:p>
            <a:pPr algn="l">
              <a:lnSpc>
                <a:spcPts val="4900"/>
              </a:lnSpc>
            </a:pPr>
            <a:endParaRPr lang="en-US" sz="3500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Programs like Notion and Canva have discounted pricing for non-profits</a:t>
            </a:r>
          </a:p>
        </p:txBody>
      </p:sp>
      <p:sp>
        <p:nvSpPr>
          <p:cNvPr id="3" name="Freeform 3"/>
          <p:cNvSpPr/>
          <p:nvPr/>
        </p:nvSpPr>
        <p:spPr>
          <a:xfrm>
            <a:off x="14405950" y="109008"/>
            <a:ext cx="3682331" cy="3498214"/>
          </a:xfrm>
          <a:custGeom>
            <a:avLst/>
            <a:gdLst/>
            <a:ahLst/>
            <a:cxnLst/>
            <a:rect l="l" t="t" r="r" b="b"/>
            <a:pathLst>
              <a:path w="3682331" h="3498214">
                <a:moveTo>
                  <a:pt x="0" y="0"/>
                </a:moveTo>
                <a:lnTo>
                  <a:pt x="3682331" y="0"/>
                </a:lnTo>
                <a:lnTo>
                  <a:pt x="3682331" y="3498214"/>
                </a:lnTo>
                <a:lnTo>
                  <a:pt x="0" y="34982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700" y="715946"/>
            <a:ext cx="4938364" cy="730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5499" b="1">
                <a:solidFill>
                  <a:srgbClr val="0A5DF0"/>
                </a:solidFill>
                <a:latin typeface="TT Hoves Bold"/>
                <a:ea typeface="TT Hoves Bold"/>
                <a:cs typeface="TT Hoves Bold"/>
                <a:sym typeface="TT Hoves Bold"/>
              </a:rPr>
              <a:t>Conclusion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712815" y="606877"/>
            <a:ext cx="9763416" cy="10970130"/>
          </a:xfrm>
          <a:custGeom>
            <a:avLst/>
            <a:gdLst/>
            <a:ahLst/>
            <a:cxnLst/>
            <a:rect l="l" t="t" r="r" b="b"/>
            <a:pathLst>
              <a:path w="9763416" h="10970130">
                <a:moveTo>
                  <a:pt x="0" y="0"/>
                </a:moveTo>
                <a:lnTo>
                  <a:pt x="9763415" y="0"/>
                </a:lnTo>
                <a:lnTo>
                  <a:pt x="9763415" y="10970130"/>
                </a:lnTo>
                <a:lnTo>
                  <a:pt x="0" y="109701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318238" y="1972242"/>
            <a:ext cx="10872694" cy="6661253"/>
            <a:chOff x="0" y="0"/>
            <a:chExt cx="3132198" cy="191896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32198" cy="1918969"/>
            </a:xfrm>
            <a:custGeom>
              <a:avLst/>
              <a:gdLst/>
              <a:ahLst/>
              <a:cxnLst/>
              <a:rect l="l" t="t" r="r" b="b"/>
              <a:pathLst>
                <a:path w="3132198" h="1918969">
                  <a:moveTo>
                    <a:pt x="36315" y="0"/>
                  </a:moveTo>
                  <a:lnTo>
                    <a:pt x="3095884" y="0"/>
                  </a:lnTo>
                  <a:cubicBezTo>
                    <a:pt x="3105515" y="0"/>
                    <a:pt x="3114752" y="3826"/>
                    <a:pt x="3121562" y="10636"/>
                  </a:cubicBezTo>
                  <a:cubicBezTo>
                    <a:pt x="3128372" y="17447"/>
                    <a:pt x="3132198" y="26683"/>
                    <a:pt x="3132198" y="36315"/>
                  </a:cubicBezTo>
                  <a:lnTo>
                    <a:pt x="3132198" y="1882654"/>
                  </a:lnTo>
                  <a:cubicBezTo>
                    <a:pt x="3132198" y="1892286"/>
                    <a:pt x="3128372" y="1901522"/>
                    <a:pt x="3121562" y="1908333"/>
                  </a:cubicBezTo>
                  <a:cubicBezTo>
                    <a:pt x="3114752" y="1915143"/>
                    <a:pt x="3105515" y="1918969"/>
                    <a:pt x="3095884" y="1918969"/>
                  </a:cubicBezTo>
                  <a:lnTo>
                    <a:pt x="36315" y="1918969"/>
                  </a:lnTo>
                  <a:cubicBezTo>
                    <a:pt x="16259" y="1918969"/>
                    <a:pt x="0" y="1902710"/>
                    <a:pt x="0" y="1882654"/>
                  </a:cubicBezTo>
                  <a:lnTo>
                    <a:pt x="0" y="36315"/>
                  </a:lnTo>
                  <a:cubicBezTo>
                    <a:pt x="0" y="26683"/>
                    <a:pt x="3826" y="17447"/>
                    <a:pt x="10636" y="10636"/>
                  </a:cubicBezTo>
                  <a:cubicBezTo>
                    <a:pt x="17447" y="3826"/>
                    <a:pt x="26683" y="0"/>
                    <a:pt x="36315" y="0"/>
                  </a:cubicBezTo>
                  <a:close/>
                </a:path>
              </a:pathLst>
            </a:custGeom>
            <a:solidFill>
              <a:srgbClr val="2E66B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132198" cy="1957069"/>
            </a:xfrm>
            <a:prstGeom prst="rect">
              <a:avLst/>
            </a:prstGeom>
          </p:spPr>
          <p:txBody>
            <a:bodyPr lIns="47416" tIns="47416" rIns="47416" bIns="47416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870615" y="2236867"/>
            <a:ext cx="9160820" cy="6392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2"/>
              </a:lnSpc>
            </a:pPr>
            <a:r>
              <a:rPr lang="en-US" sz="3987" u="sng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  <a:hlinkClick r:id="rId3" tooltip="https://ccaha.notion.site/85fbdff8b45f47cfa7f4ff6f5fadcaf5?v=5c340c9bd096427782ce6385e2018e80&amp;source=copy_lin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CCAHA’s Vendor List</a:t>
            </a:r>
          </a:p>
          <a:p>
            <a:pPr algn="l">
              <a:lnSpc>
                <a:spcPts val="5582"/>
              </a:lnSpc>
            </a:pPr>
            <a:endParaRPr lang="en-US" sz="3987" u="sng" dirty="0">
              <a:solidFill>
                <a:schemeClr val="bg1"/>
              </a:solidFill>
              <a:latin typeface="Lato"/>
              <a:ea typeface="Lato"/>
              <a:cs typeface="Lato"/>
              <a:sym typeface="Lato"/>
              <a:hlinkClick r:id="rId3" tooltip="https://ccaha.notion.site/85fbdff8b45f47cfa7f4ff6f5fadcaf5?v=5c340c9bd096427782ce6385e2018e80&amp;source=copy_link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>
              <a:lnSpc>
                <a:spcPts val="5582"/>
              </a:lnSpc>
            </a:pPr>
            <a:r>
              <a:rPr lang="en-US" sz="3987" u="sng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  <a:hlinkClick r:id="rId4" tooltip="https://app.notion.com/p/ccaha/13b7723169a58037bf7cee793f530ff8?v=13b7723169a581c6a462000c9628d298&amp;source=copy_lin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CCAHA Preservation Glossary</a:t>
            </a:r>
          </a:p>
          <a:p>
            <a:pPr algn="l">
              <a:lnSpc>
                <a:spcPts val="5582"/>
              </a:lnSpc>
            </a:pPr>
            <a:endParaRPr lang="en-US" sz="3987" u="sng" dirty="0">
              <a:solidFill>
                <a:schemeClr val="bg1"/>
              </a:solidFill>
              <a:latin typeface="Lato"/>
              <a:ea typeface="Lato"/>
              <a:cs typeface="Lato"/>
              <a:sym typeface="Lato"/>
              <a:hlinkClick r:id="rId4" tooltip="https://app.notion.com/p/ccaha/13b7723169a58037bf7cee793f530ff8?v=13b7723169a581c6a462000c9628d298&amp;source=copy_link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>
              <a:lnSpc>
                <a:spcPts val="5582"/>
              </a:lnSpc>
            </a:pPr>
            <a:r>
              <a:rPr lang="en-US" sz="3987" u="sng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  <a:hlinkClick r:id="rId5" tooltip="https://ccaha.notion.site/Assessing-the-Preservation-Needs-of-Paper-based-Collections-1a27723169a580efb009f94c9cf0b3c8?pvs=14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Assessing the Preservation Needs of Paper-based Collections</a:t>
            </a:r>
          </a:p>
          <a:p>
            <a:pPr algn="l">
              <a:lnSpc>
                <a:spcPts val="5582"/>
              </a:lnSpc>
            </a:pPr>
            <a:endParaRPr lang="en-US" sz="3987" u="sng" dirty="0">
              <a:solidFill>
                <a:schemeClr val="bg1"/>
              </a:solidFill>
              <a:latin typeface="Lato"/>
              <a:ea typeface="Lato"/>
              <a:cs typeface="Lato"/>
              <a:sym typeface="Lato"/>
              <a:hlinkClick r:id="rId5" tooltip="https://ccaha.notion.site/Assessing-the-Preservation-Needs-of-Paper-based-Collections-1a27723169a580efb009f94c9cf0b3c8?pvs=14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>
              <a:lnSpc>
                <a:spcPts val="5582"/>
              </a:lnSpc>
            </a:pPr>
            <a:r>
              <a:rPr lang="en-US" sz="3987" u="sng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  <a:hlinkClick r:id="rId6" tooltip="https://www.notion.com/templates?srsltid=AfmBOor6WHTOUBVxqLx813KvOZBvkUl842e6G0e-WbPJUyQ_UvI1G5dc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Notion template</a:t>
            </a:r>
            <a:r>
              <a:rPr lang="en-US" sz="3987" u="sng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s</a:t>
            </a:r>
          </a:p>
          <a:p>
            <a:pPr algn="l">
              <a:lnSpc>
                <a:spcPts val="5582"/>
              </a:lnSpc>
            </a:pPr>
            <a:endParaRPr lang="en-US" sz="3987" u="sng" dirty="0">
              <a:solidFill>
                <a:srgbClr val="E0EBFC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" name="Freeform 7"/>
          <p:cNvSpPr/>
          <p:nvPr/>
        </p:nvSpPr>
        <p:spPr>
          <a:xfrm rot="-2523229">
            <a:off x="11791280" y="4979296"/>
            <a:ext cx="2504389" cy="3231469"/>
          </a:xfrm>
          <a:custGeom>
            <a:avLst/>
            <a:gdLst/>
            <a:ahLst/>
            <a:cxnLst/>
            <a:rect l="l" t="t" r="r" b="b"/>
            <a:pathLst>
              <a:path w="2504389" h="3231469">
                <a:moveTo>
                  <a:pt x="0" y="0"/>
                </a:moveTo>
                <a:lnTo>
                  <a:pt x="2504389" y="0"/>
                </a:lnTo>
                <a:lnTo>
                  <a:pt x="2504389" y="3231469"/>
                </a:lnTo>
                <a:lnTo>
                  <a:pt x="0" y="32314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028700" y="849795"/>
            <a:ext cx="4938364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5499" b="1">
                <a:solidFill>
                  <a:srgbClr val="0A5DF0"/>
                </a:solidFill>
                <a:latin typeface="TT Hoves Bold"/>
                <a:ea typeface="TT Hoves Bold"/>
                <a:cs typeface="TT Hoves Bold"/>
                <a:sym typeface="TT Hoves Bold"/>
              </a:rPr>
              <a:t>Resources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3795" y="2272010"/>
            <a:ext cx="13757690" cy="8229600"/>
          </a:xfrm>
          <a:custGeom>
            <a:avLst/>
            <a:gdLst/>
            <a:ahLst/>
            <a:cxnLst/>
            <a:rect l="l" t="t" r="r" b="b"/>
            <a:pathLst>
              <a:path w="13757690" h="8229600">
                <a:moveTo>
                  <a:pt x="0" y="0"/>
                </a:moveTo>
                <a:lnTo>
                  <a:pt x="13757690" y="0"/>
                </a:lnTo>
                <a:lnTo>
                  <a:pt x="1375769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8062795" y="3663765"/>
            <a:ext cx="8268910" cy="5224432"/>
            <a:chOff x="0" y="0"/>
            <a:chExt cx="2177820" cy="13759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77820" cy="1375982"/>
            </a:xfrm>
            <a:custGeom>
              <a:avLst/>
              <a:gdLst/>
              <a:ahLst/>
              <a:cxnLst/>
              <a:rect l="l" t="t" r="r" b="b"/>
              <a:pathLst>
                <a:path w="2177820" h="1375982">
                  <a:moveTo>
                    <a:pt x="46813" y="0"/>
                  </a:moveTo>
                  <a:lnTo>
                    <a:pt x="2131006" y="0"/>
                  </a:lnTo>
                  <a:cubicBezTo>
                    <a:pt x="2156861" y="0"/>
                    <a:pt x="2177820" y="20959"/>
                    <a:pt x="2177820" y="46813"/>
                  </a:cubicBezTo>
                  <a:lnTo>
                    <a:pt x="2177820" y="1329169"/>
                  </a:lnTo>
                  <a:cubicBezTo>
                    <a:pt x="2177820" y="1355023"/>
                    <a:pt x="2156861" y="1375982"/>
                    <a:pt x="2131006" y="1375982"/>
                  </a:cubicBezTo>
                  <a:lnTo>
                    <a:pt x="46813" y="1375982"/>
                  </a:lnTo>
                  <a:cubicBezTo>
                    <a:pt x="20959" y="1375982"/>
                    <a:pt x="0" y="1355023"/>
                    <a:pt x="0" y="1329169"/>
                  </a:cubicBezTo>
                  <a:lnTo>
                    <a:pt x="0" y="46813"/>
                  </a:lnTo>
                  <a:cubicBezTo>
                    <a:pt x="0" y="20959"/>
                    <a:pt x="20959" y="0"/>
                    <a:pt x="46813" y="0"/>
                  </a:cubicBezTo>
                  <a:close/>
                </a:path>
              </a:pathLst>
            </a:custGeom>
            <a:solidFill>
              <a:srgbClr val="3678C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177820" cy="14140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848479" y="3663765"/>
            <a:ext cx="4727677" cy="4723340"/>
          </a:xfrm>
          <a:custGeom>
            <a:avLst/>
            <a:gdLst/>
            <a:ahLst/>
            <a:cxnLst/>
            <a:rect l="l" t="t" r="r" b="b"/>
            <a:pathLst>
              <a:path w="4727677" h="4723340">
                <a:moveTo>
                  <a:pt x="0" y="0"/>
                </a:moveTo>
                <a:lnTo>
                  <a:pt x="4727677" y="0"/>
                </a:lnTo>
                <a:lnTo>
                  <a:pt x="4727677" y="4723340"/>
                </a:lnTo>
                <a:lnTo>
                  <a:pt x="0" y="47233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517751" y="1114038"/>
            <a:ext cx="12329207" cy="2035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281"/>
              </a:lnSpc>
            </a:pPr>
            <a:r>
              <a:rPr lang="en-US" sz="15281" b="1">
                <a:gradFill>
                  <a:gsLst>
                    <a:gs pos="0">
                      <a:srgbClr val="0A5DF2">
                        <a:alpha val="0"/>
                      </a:srgbClr>
                    </a:gs>
                    <a:gs pos="100000">
                      <a:srgbClr val="0A5DF1">
                        <a:alpha val="100000"/>
                      </a:srgbClr>
                    </a:gs>
                  </a:gsLst>
                  <a:lin ang="5400000"/>
                </a:gradFill>
                <a:latin typeface="TT Hoves Bold"/>
                <a:ea typeface="TT Hoves Bold"/>
                <a:cs typeface="TT Hoves Bold"/>
                <a:sym typeface="TT Hoves Bold"/>
              </a:rPr>
              <a:t>Questions?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633356" y="3936959"/>
            <a:ext cx="7127789" cy="458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Camilla Dawson</a:t>
            </a:r>
          </a:p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cdawson@ccaha.org</a:t>
            </a:r>
          </a:p>
          <a:p>
            <a:pPr algn="ctr">
              <a:lnSpc>
                <a:spcPts val="7279"/>
              </a:lnSpc>
            </a:pPr>
            <a:endParaRPr lang="en-US" sz="51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Preservation Services</a:t>
            </a:r>
          </a:p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pso@ccaha.org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A5DF2">
                <a:alpha val="0"/>
              </a:srgbClr>
            </a:gs>
            <a:gs pos="100000">
              <a:srgbClr val="0A5DF1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05068" y="2643761"/>
            <a:ext cx="16532156" cy="4430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43"/>
              </a:lnSpc>
            </a:pPr>
            <a:r>
              <a:rPr lang="en-US" sz="13881" b="1" spc="-819">
                <a:solidFill>
                  <a:srgbClr val="FFFFFF"/>
                </a:solidFill>
                <a:latin typeface="TT Hoves Bold"/>
                <a:ea typeface="TT Hoves Bold"/>
                <a:cs typeface="TT Hoves Bold"/>
                <a:sym typeface="TT Hoves Bold"/>
              </a:rPr>
              <a:t>New Tools to Create Dynamic Resources for Your Organization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05068" y="7959904"/>
            <a:ext cx="10030601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Camilla Dawson, Preservation Services Coordinator, CCAHA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92727" y="534946"/>
            <a:ext cx="7546037" cy="5027547"/>
          </a:xfrm>
          <a:custGeom>
            <a:avLst/>
            <a:gdLst/>
            <a:ahLst/>
            <a:cxnLst/>
            <a:rect l="l" t="t" r="r" b="b"/>
            <a:pathLst>
              <a:path w="7546037" h="5027547">
                <a:moveTo>
                  <a:pt x="0" y="0"/>
                </a:moveTo>
                <a:lnTo>
                  <a:pt x="7546037" y="0"/>
                </a:lnTo>
                <a:lnTo>
                  <a:pt x="7546037" y="5027547"/>
                </a:lnTo>
                <a:lnTo>
                  <a:pt x="0" y="50275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92727" y="5838875"/>
            <a:ext cx="5386760" cy="2660046"/>
          </a:xfrm>
          <a:custGeom>
            <a:avLst/>
            <a:gdLst/>
            <a:ahLst/>
            <a:cxnLst/>
            <a:rect l="l" t="t" r="r" b="b"/>
            <a:pathLst>
              <a:path w="5386760" h="2660046">
                <a:moveTo>
                  <a:pt x="0" y="0"/>
                </a:moveTo>
                <a:lnTo>
                  <a:pt x="5386760" y="0"/>
                </a:lnTo>
                <a:lnTo>
                  <a:pt x="5386760" y="2660045"/>
                </a:lnTo>
                <a:lnTo>
                  <a:pt x="0" y="26600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3915539" y="5143500"/>
            <a:ext cx="4151552" cy="3116732"/>
          </a:xfrm>
          <a:custGeom>
            <a:avLst/>
            <a:gdLst/>
            <a:ahLst/>
            <a:cxnLst/>
            <a:rect l="l" t="t" r="r" b="b"/>
            <a:pathLst>
              <a:path w="4151552" h="3116732">
                <a:moveTo>
                  <a:pt x="0" y="0"/>
                </a:moveTo>
                <a:lnTo>
                  <a:pt x="4151552" y="0"/>
                </a:lnTo>
                <a:lnTo>
                  <a:pt x="4151552" y="3116732"/>
                </a:lnTo>
                <a:lnTo>
                  <a:pt x="0" y="31167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924016" y="715925"/>
            <a:ext cx="5552139" cy="730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5499" b="1">
                <a:solidFill>
                  <a:srgbClr val="0A5DF0"/>
                </a:solidFill>
                <a:latin typeface="TT Hoves Bold"/>
                <a:ea typeface="TT Hoves Bold"/>
                <a:cs typeface="TT Hoves Bold"/>
                <a:sym typeface="TT Hoves Bold"/>
              </a:rPr>
              <a:t>Introduction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1589933"/>
            <a:ext cx="8085761" cy="8526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CCAHA has a long history of developing resources for the preservation and conservation fields:</a:t>
            </a:r>
          </a:p>
          <a:p>
            <a:pPr algn="l">
              <a:lnSpc>
                <a:spcPts val="5179"/>
              </a:lnSpc>
            </a:pPr>
            <a:endParaRPr lang="en-US" sz="3699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98820" lvl="1" indent="-399410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Technical Bulletins</a:t>
            </a:r>
          </a:p>
          <a:p>
            <a:pPr marL="798820" lvl="1" indent="-399410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Webinars</a:t>
            </a:r>
          </a:p>
          <a:p>
            <a:pPr marL="798820" lvl="1" indent="-399410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Infographics</a:t>
            </a:r>
          </a:p>
          <a:p>
            <a:pPr marL="798820" lvl="1" indent="-399410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Guides</a:t>
            </a:r>
          </a:p>
          <a:p>
            <a:pPr marL="798820" lvl="1" indent="-399410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Reports</a:t>
            </a:r>
          </a:p>
          <a:p>
            <a:pPr algn="l">
              <a:lnSpc>
                <a:spcPts val="5179"/>
              </a:lnSpc>
            </a:pPr>
            <a:endParaRPr lang="en-US" sz="3699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5179"/>
              </a:lnSpc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These resources need to be regularly updated to reflect the most current data, pricing, and research.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751709" y="3685637"/>
            <a:ext cx="4689910" cy="4256093"/>
          </a:xfrm>
          <a:custGeom>
            <a:avLst/>
            <a:gdLst/>
            <a:ahLst/>
            <a:cxnLst/>
            <a:rect l="l" t="t" r="r" b="b"/>
            <a:pathLst>
              <a:path w="4689910" h="4256093">
                <a:moveTo>
                  <a:pt x="0" y="0"/>
                </a:moveTo>
                <a:lnTo>
                  <a:pt x="4689910" y="0"/>
                </a:lnTo>
                <a:lnTo>
                  <a:pt x="4689910" y="4256093"/>
                </a:lnTo>
                <a:lnTo>
                  <a:pt x="0" y="4256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4469923" y="4355821"/>
            <a:ext cx="1457863" cy="1457863"/>
          </a:xfrm>
          <a:custGeom>
            <a:avLst/>
            <a:gdLst/>
            <a:ahLst/>
            <a:cxnLst/>
            <a:rect l="l" t="t" r="r" b="b"/>
            <a:pathLst>
              <a:path w="1457863" h="1457863">
                <a:moveTo>
                  <a:pt x="0" y="0"/>
                </a:moveTo>
                <a:lnTo>
                  <a:pt x="1457862" y="0"/>
                </a:lnTo>
                <a:lnTo>
                  <a:pt x="1457862" y="1457863"/>
                </a:lnTo>
                <a:lnTo>
                  <a:pt x="0" y="14578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6972" y="1017966"/>
            <a:ext cx="14459692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5499" b="1">
                <a:solidFill>
                  <a:srgbClr val="0A5DF0"/>
                </a:solidFill>
                <a:latin typeface="TT Hoves Bold"/>
                <a:ea typeface="TT Hoves Bold"/>
                <a:cs typeface="TT Hoves Bold"/>
                <a:sym typeface="TT Hoves Bold"/>
              </a:rPr>
              <a:t>Background - Finding a Project Management Software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155573"/>
            <a:ext cx="9703768" cy="6554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Needs:</a:t>
            </a:r>
          </a:p>
          <a:p>
            <a:pPr marL="798820" lvl="1" indent="-399410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Ability to organize variety of complex, multi-structured projects</a:t>
            </a:r>
          </a:p>
          <a:p>
            <a:pPr algn="l">
              <a:lnSpc>
                <a:spcPts val="5179"/>
              </a:lnSpc>
            </a:pPr>
            <a:endParaRPr lang="en-US" sz="3699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98820" lvl="1" indent="-399410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Task structures that can meet the needs of these projects</a:t>
            </a:r>
          </a:p>
          <a:p>
            <a:pPr algn="l">
              <a:lnSpc>
                <a:spcPts val="5179"/>
              </a:lnSpc>
            </a:pPr>
            <a:endParaRPr lang="en-US" sz="3699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98820" lvl="1" indent="-399410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Not only a place to track projects, but a place to record institutional data and structures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3769" y="482001"/>
            <a:ext cx="9958442" cy="6746844"/>
          </a:xfrm>
          <a:custGeom>
            <a:avLst/>
            <a:gdLst/>
            <a:ahLst/>
            <a:cxnLst/>
            <a:rect l="l" t="t" r="r" b="b"/>
            <a:pathLst>
              <a:path w="9958442" h="6746844">
                <a:moveTo>
                  <a:pt x="0" y="0"/>
                </a:moveTo>
                <a:lnTo>
                  <a:pt x="9958442" y="0"/>
                </a:lnTo>
                <a:lnTo>
                  <a:pt x="9958442" y="6746844"/>
                </a:lnTo>
                <a:lnTo>
                  <a:pt x="0" y="6746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125948" y="3483840"/>
            <a:ext cx="2119787" cy="1437922"/>
          </a:xfrm>
          <a:custGeom>
            <a:avLst/>
            <a:gdLst/>
            <a:ahLst/>
            <a:cxnLst/>
            <a:rect l="l" t="t" r="r" b="b"/>
            <a:pathLst>
              <a:path w="2119787" h="1437922">
                <a:moveTo>
                  <a:pt x="0" y="0"/>
                </a:moveTo>
                <a:lnTo>
                  <a:pt x="2119787" y="0"/>
                </a:lnTo>
                <a:lnTo>
                  <a:pt x="2119787" y="1437922"/>
                </a:lnTo>
                <a:lnTo>
                  <a:pt x="0" y="14379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4254267" y="1945178"/>
            <a:ext cx="3395992" cy="1910245"/>
          </a:xfrm>
          <a:custGeom>
            <a:avLst/>
            <a:gdLst/>
            <a:ahLst/>
            <a:cxnLst/>
            <a:rect l="l" t="t" r="r" b="b"/>
            <a:pathLst>
              <a:path w="3395992" h="1910245">
                <a:moveTo>
                  <a:pt x="0" y="0"/>
                </a:moveTo>
                <a:lnTo>
                  <a:pt x="3395992" y="0"/>
                </a:lnTo>
                <a:lnTo>
                  <a:pt x="3395992" y="1910245"/>
                </a:lnTo>
                <a:lnTo>
                  <a:pt x="0" y="19102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4036040" y="3855423"/>
            <a:ext cx="2911626" cy="1637790"/>
          </a:xfrm>
          <a:custGeom>
            <a:avLst/>
            <a:gdLst/>
            <a:ahLst/>
            <a:cxnLst/>
            <a:rect l="l" t="t" r="r" b="b"/>
            <a:pathLst>
              <a:path w="2911626" h="1637790">
                <a:moveTo>
                  <a:pt x="0" y="0"/>
                </a:moveTo>
                <a:lnTo>
                  <a:pt x="2911626" y="0"/>
                </a:lnTo>
                <a:lnTo>
                  <a:pt x="2911626" y="1637790"/>
                </a:lnTo>
                <a:lnTo>
                  <a:pt x="0" y="16377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889238" y="1055999"/>
            <a:ext cx="3146802" cy="3146802"/>
          </a:xfrm>
          <a:custGeom>
            <a:avLst/>
            <a:gdLst/>
            <a:ahLst/>
            <a:cxnLst/>
            <a:rect l="l" t="t" r="r" b="b"/>
            <a:pathLst>
              <a:path w="3146802" h="3146802">
                <a:moveTo>
                  <a:pt x="0" y="0"/>
                </a:moveTo>
                <a:lnTo>
                  <a:pt x="3146802" y="0"/>
                </a:lnTo>
                <a:lnTo>
                  <a:pt x="3146802" y="3146802"/>
                </a:lnTo>
                <a:lnTo>
                  <a:pt x="0" y="31468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585877" y="962686"/>
            <a:ext cx="8975827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5499" b="1">
                <a:solidFill>
                  <a:srgbClr val="0A5DF0"/>
                </a:solidFill>
                <a:latin typeface="TT Hoves Bold"/>
                <a:ea typeface="TT Hoves Bold"/>
                <a:cs typeface="TT Hoves Bold"/>
                <a:sym typeface="TT Hoves Bold"/>
              </a:rPr>
              <a:t>Landscape of Options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85877" y="2359268"/>
            <a:ext cx="9329072" cy="6554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Previously had used or tried more traditional project management platforms:</a:t>
            </a:r>
          </a:p>
          <a:p>
            <a:pPr marL="798820" lvl="1" indent="-399410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Monday - straightforward software, but difficult to portray more complex projects</a:t>
            </a:r>
          </a:p>
          <a:p>
            <a:pPr marL="798820" lvl="1" indent="-399410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Jira - similar to Monday</a:t>
            </a:r>
          </a:p>
          <a:p>
            <a:pPr marL="798820" lvl="1" indent="-399410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Miro - great for brainstorms/idea dumps but not great for task tracking</a:t>
            </a:r>
          </a:p>
          <a:p>
            <a:pPr marL="798820" lvl="1" indent="-399410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Airtable - well suited for more complex project tracking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93951" y="857911"/>
            <a:ext cx="5970671" cy="2309445"/>
          </a:xfrm>
          <a:custGeom>
            <a:avLst/>
            <a:gdLst/>
            <a:ahLst/>
            <a:cxnLst/>
            <a:rect l="l" t="t" r="r" b="b"/>
            <a:pathLst>
              <a:path w="5970671" h="2309445">
                <a:moveTo>
                  <a:pt x="0" y="0"/>
                </a:moveTo>
                <a:lnTo>
                  <a:pt x="5970671" y="0"/>
                </a:lnTo>
                <a:lnTo>
                  <a:pt x="5970671" y="2309445"/>
                </a:lnTo>
                <a:lnTo>
                  <a:pt x="0" y="23094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8172" b="-80360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10074342" y="3691146"/>
            <a:ext cx="8019896" cy="451119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85877" y="962686"/>
            <a:ext cx="8975827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5499" b="1">
                <a:solidFill>
                  <a:srgbClr val="0A5DF0"/>
                </a:solidFill>
                <a:latin typeface="TT Hoves Bold"/>
                <a:ea typeface="TT Hoves Bold"/>
                <a:cs typeface="TT Hoves Bold"/>
                <a:sym typeface="TT Hoves Bold"/>
              </a:rPr>
              <a:t>Choosing Notion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32633" y="1936434"/>
            <a:ext cx="9329072" cy="8526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0" lvl="1" indent="-399410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First released in 2016</a:t>
            </a:r>
          </a:p>
          <a:p>
            <a:pPr algn="l">
              <a:lnSpc>
                <a:spcPts val="5179"/>
              </a:lnSpc>
            </a:pPr>
            <a:endParaRPr lang="en-US" sz="3699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98820" lvl="1" indent="-399410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Advertised as a “connected workspace”</a:t>
            </a:r>
          </a:p>
          <a:p>
            <a:pPr algn="l">
              <a:lnSpc>
                <a:spcPts val="5179"/>
              </a:lnSpc>
            </a:pPr>
            <a:endParaRPr lang="en-US" sz="3699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98820" lvl="1" indent="-399410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Highly customizable, with a lot of functions - notetaking, project and task tracking, knowledge management</a:t>
            </a:r>
          </a:p>
          <a:p>
            <a:pPr algn="l">
              <a:lnSpc>
                <a:spcPts val="5179"/>
              </a:lnSpc>
            </a:pPr>
            <a:endParaRPr lang="en-US" sz="3699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98820" lvl="1" indent="-399410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Found it useful for our department as it could portray complex and bespoke projects</a:t>
            </a:r>
          </a:p>
          <a:p>
            <a:pPr algn="l">
              <a:lnSpc>
                <a:spcPts val="5179"/>
              </a:lnSpc>
            </a:pPr>
            <a:endParaRPr lang="en-US" sz="3699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5179"/>
              </a:lnSpc>
            </a:pPr>
            <a:endParaRPr lang="en-US" sz="3699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972" y="2575117"/>
            <a:ext cx="12963383" cy="6554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9" lvl="1" indent="-399415" algn="l">
              <a:lnSpc>
                <a:spcPts val="5179"/>
              </a:lnSpc>
              <a:buFont typeface="Arial"/>
              <a:buChar char="•"/>
            </a:pPr>
            <a:r>
              <a:rPr lang="en-US" sz="3699" b="1">
                <a:solidFill>
                  <a:srgbClr val="252261"/>
                </a:solidFill>
                <a:latin typeface="Lato Bold"/>
                <a:ea typeface="Lato Bold"/>
                <a:cs typeface="Lato Bold"/>
                <a:sym typeface="Lato Bold"/>
              </a:rPr>
              <a:t>Project Tracking and Archive</a:t>
            </a:r>
          </a:p>
          <a:p>
            <a:pPr marL="1597659" lvl="2" indent="-532553" algn="l">
              <a:lnSpc>
                <a:spcPts val="5179"/>
              </a:lnSpc>
              <a:buFont typeface="Arial"/>
              <a:buChar char="⚬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Setting up customizable tasks and being able to look at filtered views of project archive</a:t>
            </a:r>
          </a:p>
          <a:p>
            <a:pPr marL="798829" lvl="1" indent="-399415" algn="l">
              <a:lnSpc>
                <a:spcPts val="5179"/>
              </a:lnSpc>
              <a:buFont typeface="Arial"/>
              <a:buChar char="•"/>
            </a:pPr>
            <a:r>
              <a:rPr lang="en-US" sz="3699" b="1">
                <a:solidFill>
                  <a:srgbClr val="252261"/>
                </a:solidFill>
                <a:latin typeface="Lato Bold"/>
                <a:ea typeface="Lato Bold"/>
                <a:cs typeface="Lato Bold"/>
                <a:sym typeface="Lato Bold"/>
              </a:rPr>
              <a:t>Internal Resource Sharing</a:t>
            </a:r>
          </a:p>
          <a:p>
            <a:pPr marL="1597659" lvl="2" indent="-532553" algn="l">
              <a:lnSpc>
                <a:spcPts val="5179"/>
              </a:lnSpc>
              <a:buFont typeface="Arial"/>
              <a:buChar char="⚬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Compiling and tagging frequently used resources cited in assessments and reports</a:t>
            </a:r>
          </a:p>
          <a:p>
            <a:pPr marL="1597659" lvl="2" indent="-532553" algn="l">
              <a:lnSpc>
                <a:spcPts val="5179"/>
              </a:lnSpc>
              <a:buFont typeface="Arial"/>
              <a:buChar char="⚬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Database of meeting notes</a:t>
            </a:r>
          </a:p>
          <a:p>
            <a:pPr marL="798829" lvl="1" indent="-399415" algn="l">
              <a:lnSpc>
                <a:spcPts val="5179"/>
              </a:lnSpc>
              <a:buFont typeface="Arial"/>
              <a:buChar char="•"/>
            </a:pPr>
            <a:r>
              <a:rPr lang="en-US" sz="3699" b="1">
                <a:solidFill>
                  <a:srgbClr val="252261"/>
                </a:solidFill>
                <a:latin typeface="Lato Bold"/>
                <a:ea typeface="Lato Bold"/>
                <a:cs typeface="Lato Bold"/>
                <a:sym typeface="Lato Bold"/>
              </a:rPr>
              <a:t>Automating Processes</a:t>
            </a:r>
          </a:p>
          <a:p>
            <a:pPr marL="1597659" lvl="2" indent="-532553" algn="l">
              <a:lnSpc>
                <a:spcPts val="5179"/>
              </a:lnSpc>
              <a:buFont typeface="Arial"/>
              <a:buChar char="⚬"/>
            </a:pPr>
            <a:r>
              <a:rPr lang="en-US" sz="3699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Able to submit expense reports, add events to department-wide calendar, track staff time</a:t>
            </a:r>
          </a:p>
        </p:txBody>
      </p:sp>
      <p:sp>
        <p:nvSpPr>
          <p:cNvPr id="3" name="Freeform 3"/>
          <p:cNvSpPr/>
          <p:nvPr/>
        </p:nvSpPr>
        <p:spPr>
          <a:xfrm rot="-2700000">
            <a:off x="14257415" y="5321317"/>
            <a:ext cx="2666740" cy="2963045"/>
          </a:xfrm>
          <a:custGeom>
            <a:avLst/>
            <a:gdLst/>
            <a:ahLst/>
            <a:cxnLst/>
            <a:rect l="l" t="t" r="r" b="b"/>
            <a:pathLst>
              <a:path w="2666740" h="2963045">
                <a:moveTo>
                  <a:pt x="0" y="0"/>
                </a:moveTo>
                <a:lnTo>
                  <a:pt x="2666740" y="0"/>
                </a:lnTo>
                <a:lnTo>
                  <a:pt x="2666740" y="2963044"/>
                </a:lnTo>
                <a:lnTo>
                  <a:pt x="0" y="29630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6972" y="1409693"/>
            <a:ext cx="14459692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5499" b="1">
                <a:solidFill>
                  <a:srgbClr val="0A5DF0"/>
                </a:solidFill>
                <a:latin typeface="TT Hoves Bold"/>
                <a:ea typeface="TT Hoves Bold"/>
                <a:cs typeface="TT Hoves Bold"/>
                <a:sym typeface="TT Hoves Bold"/>
              </a:rPr>
              <a:t>Internal Uses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88591">
            <a:off x="11661800" y="680982"/>
            <a:ext cx="2338243" cy="2959802"/>
          </a:xfrm>
          <a:custGeom>
            <a:avLst/>
            <a:gdLst/>
            <a:ahLst/>
            <a:cxnLst/>
            <a:rect l="l" t="t" r="r" b="b"/>
            <a:pathLst>
              <a:path w="2338243" h="2959802">
                <a:moveTo>
                  <a:pt x="0" y="0"/>
                </a:moveTo>
                <a:lnTo>
                  <a:pt x="2338243" y="0"/>
                </a:lnTo>
                <a:lnTo>
                  <a:pt x="2338243" y="2959802"/>
                </a:lnTo>
                <a:lnTo>
                  <a:pt x="0" y="29598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326374">
            <a:off x="14640293" y="574740"/>
            <a:ext cx="2179573" cy="2896442"/>
          </a:xfrm>
          <a:custGeom>
            <a:avLst/>
            <a:gdLst/>
            <a:ahLst/>
            <a:cxnLst/>
            <a:rect l="l" t="t" r="r" b="b"/>
            <a:pathLst>
              <a:path w="2179573" h="2896442">
                <a:moveTo>
                  <a:pt x="0" y="0"/>
                </a:moveTo>
                <a:lnTo>
                  <a:pt x="2179573" y="0"/>
                </a:lnTo>
                <a:lnTo>
                  <a:pt x="2179573" y="2896443"/>
                </a:lnTo>
                <a:lnTo>
                  <a:pt x="0" y="28964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13901009" y="4009951"/>
            <a:ext cx="1213811" cy="881530"/>
          </a:xfrm>
          <a:custGeom>
            <a:avLst/>
            <a:gdLst/>
            <a:ahLst/>
            <a:cxnLst/>
            <a:rect l="l" t="t" r="r" b="b"/>
            <a:pathLst>
              <a:path w="1213811" h="881530">
                <a:moveTo>
                  <a:pt x="0" y="0"/>
                </a:moveTo>
                <a:lnTo>
                  <a:pt x="1213811" y="0"/>
                </a:lnTo>
                <a:lnTo>
                  <a:pt x="1213811" y="881531"/>
                </a:lnTo>
                <a:lnTo>
                  <a:pt x="0" y="881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779084" y="5333847"/>
            <a:ext cx="7866421" cy="3593971"/>
          </a:xfrm>
          <a:custGeom>
            <a:avLst/>
            <a:gdLst/>
            <a:ahLst/>
            <a:cxnLst/>
            <a:rect l="l" t="t" r="r" b="b"/>
            <a:pathLst>
              <a:path w="7866421" h="3593971">
                <a:moveTo>
                  <a:pt x="0" y="0"/>
                </a:moveTo>
                <a:lnTo>
                  <a:pt x="7866421" y="0"/>
                </a:lnTo>
                <a:lnTo>
                  <a:pt x="7866421" y="3593971"/>
                </a:lnTo>
                <a:lnTo>
                  <a:pt x="0" y="35939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1133475"/>
            <a:ext cx="6016783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5499" b="1">
                <a:solidFill>
                  <a:srgbClr val="0A5DF0"/>
                </a:solidFill>
                <a:latin typeface="TT Hoves Bold"/>
                <a:ea typeface="TT Hoves Bold"/>
                <a:cs typeface="TT Hoves Bold"/>
                <a:sym typeface="TT Hoves Bold"/>
              </a:rPr>
              <a:t>Case Study - Vendor Database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53735" y="2870200"/>
            <a:ext cx="10187225" cy="741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Inital version of vendors list was developed in 2021, alongside other versions that had been created in the past</a:t>
            </a:r>
          </a:p>
          <a:p>
            <a:pPr algn="l">
              <a:lnSpc>
                <a:spcPts val="4900"/>
              </a:lnSpc>
            </a:pPr>
            <a:endParaRPr lang="en-US" sz="3500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With a new version, we wanted to include these lists but expand to have a list that spans all aspects of vendors and services that CCAHA gets inquiries about</a:t>
            </a:r>
          </a:p>
          <a:p>
            <a:pPr algn="l">
              <a:lnSpc>
                <a:spcPts val="4900"/>
              </a:lnSpc>
            </a:pPr>
            <a:endParaRPr lang="en-US" sz="3500">
              <a:solidFill>
                <a:srgbClr val="252261"/>
              </a:solidFill>
              <a:latin typeface="Lato"/>
              <a:ea typeface="Lato"/>
              <a:cs typeface="Lato"/>
              <a:sym typeface="Lato"/>
            </a:endParaRP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252261"/>
                </a:solidFill>
                <a:latin typeface="Lato"/>
                <a:ea typeface="Lato"/>
                <a:cs typeface="Lato"/>
                <a:sym typeface="Lato"/>
              </a:rPr>
              <a:t>Once in Notion, we recognized the Vendor List as a good option for a test of importing resources into Notion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742</Words>
  <Application>Microsoft Office PowerPoint</Application>
  <PresentationFormat>Custom</PresentationFormat>
  <Paragraphs>97</Paragraphs>
  <Slides>22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Inter Bold</vt:lpstr>
      <vt:lpstr>Lato Bold</vt:lpstr>
      <vt:lpstr>TT Hoves Italics</vt:lpstr>
      <vt:lpstr>Arial</vt:lpstr>
      <vt:lpstr>TT Hoves Bold</vt:lpstr>
      <vt:lpstr>Lato</vt:lpstr>
      <vt:lpstr>TT Hoves</vt:lpstr>
      <vt:lpstr>Calibri</vt:lpstr>
      <vt:lpstr>Canva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Resources Webinar</dc:title>
  <cp:lastModifiedBy>Camilla Dawson</cp:lastModifiedBy>
  <cp:revision>2</cp:revision>
  <dcterms:created xsi:type="dcterms:W3CDTF">2006-08-16T00:00:00Z</dcterms:created>
  <dcterms:modified xsi:type="dcterms:W3CDTF">2026-08-12T18:41:35Z</dcterms:modified>
  <dc:identifier>DAHMwJ9ykXY</dc:identifier>
</cp:coreProperties>
</file>